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8"/>
  </p:notesMasterIdLst>
  <p:handoutMasterIdLst>
    <p:handoutMasterId r:id="rId39"/>
  </p:handoutMasterIdLst>
  <p:sldIdLst>
    <p:sldId id="256" r:id="rId2"/>
    <p:sldId id="257" r:id="rId3"/>
    <p:sldId id="462" r:id="rId4"/>
    <p:sldId id="258" r:id="rId5"/>
    <p:sldId id="259" r:id="rId6"/>
    <p:sldId id="260" r:id="rId7"/>
    <p:sldId id="261" r:id="rId8"/>
    <p:sldId id="262" r:id="rId9"/>
    <p:sldId id="265" r:id="rId10"/>
    <p:sldId id="263" r:id="rId11"/>
    <p:sldId id="264" r:id="rId12"/>
    <p:sldId id="266" r:id="rId13"/>
    <p:sldId id="267" r:id="rId14"/>
    <p:sldId id="268" r:id="rId15"/>
    <p:sldId id="269" r:id="rId16"/>
    <p:sldId id="270" r:id="rId17"/>
    <p:sldId id="271" r:id="rId18"/>
    <p:sldId id="272" r:id="rId19"/>
    <p:sldId id="273" r:id="rId20"/>
    <p:sldId id="274" r:id="rId21"/>
    <p:sldId id="275"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46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uấn Anh" initials="TA" lastIdx="1" clrIdx="0">
    <p:extLst>
      <p:ext uri="{19B8F6BF-5375-455C-9EA6-DF929625EA0E}">
        <p15:presenceInfo xmlns:p15="http://schemas.microsoft.com/office/powerpoint/2012/main" userId="0df1e01a810104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99FF"/>
    <a:srgbClr val="EBF1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55" autoAdjust="0"/>
    <p:restoredTop sz="97059" autoAdjust="0"/>
  </p:normalViewPr>
  <p:slideViewPr>
    <p:cSldViewPr>
      <p:cViewPr varScale="1">
        <p:scale>
          <a:sx n="113" d="100"/>
          <a:sy n="113" d="100"/>
        </p:scale>
        <p:origin x="546" y="114"/>
      </p:cViewPr>
      <p:guideLst>
        <p:guide orient="horz" pos="2160"/>
        <p:guide pos="3840"/>
      </p:guideLst>
    </p:cSldViewPr>
  </p:slideViewPr>
  <p:outlineViewPr>
    <p:cViewPr>
      <p:scale>
        <a:sx n="33" d="100"/>
        <a:sy n="33" d="100"/>
      </p:scale>
      <p:origin x="0" y="-31520"/>
    </p:cViewPr>
  </p:outlineViewPr>
  <p:notesTextViewPr>
    <p:cViewPr>
      <p:scale>
        <a:sx n="100" d="100"/>
        <a:sy n="100" d="100"/>
      </p:scale>
      <p:origin x="0" y="0"/>
    </p:cViewPr>
  </p:notesTextViewPr>
  <p:notesViewPr>
    <p:cSldViewPr>
      <p:cViewPr varScale="1">
        <p:scale>
          <a:sx n="62" d="100"/>
          <a:sy n="62" d="100"/>
        </p:scale>
        <p:origin x="245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6-01-13T13:46:57.553" idx="1">
    <p:pos x="10" y="10"/>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2B307D-B4D5-48AB-9E9E-874073ADA785}" type="datetimeFigureOut">
              <a:rPr lang="en-US" smtClean="0"/>
              <a:t>13/1/2026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EC3224-976E-438E-B233-EA9E0681B453}" type="slidenum">
              <a:rPr lang="en-US" smtClean="0"/>
              <a:t>‹#›</a:t>
            </a:fld>
            <a:endParaRPr lang="en-US"/>
          </a:p>
        </p:txBody>
      </p:sp>
    </p:spTree>
    <p:extLst>
      <p:ext uri="{BB962C8B-B14F-4D97-AF65-F5344CB8AC3E}">
        <p14:creationId xmlns:p14="http://schemas.microsoft.com/office/powerpoint/2010/main" val="2374332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299329-1CA7-470A-A853-937091D5F4C9}" type="datetimeFigureOut">
              <a:rPr lang="en-US" smtClean="0"/>
              <a:pPr/>
              <a:t>13/1/2026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3260B6-BA3D-480C-BFE1-8C6C92334278}" type="slidenum">
              <a:rPr lang="en-US" smtClean="0"/>
              <a:pPr/>
              <a:t>‹#›</a:t>
            </a:fld>
            <a:endParaRPr lang="en-US"/>
          </a:p>
        </p:txBody>
      </p:sp>
    </p:spTree>
    <p:extLst>
      <p:ext uri="{BB962C8B-B14F-4D97-AF65-F5344CB8AC3E}">
        <p14:creationId xmlns:p14="http://schemas.microsoft.com/office/powerpoint/2010/main" val="602811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solidFill>
                  <a:srgbClr val="000000"/>
                </a:solidFill>
                <a:latin typeface="Montserrat Black" pitchFamily="34" charset="0"/>
                <a:ea typeface="Montserrat Black" pitchFamily="34" charset="-122"/>
                <a:cs typeface="Montserrat Black" pitchFamily="34" charset="-120"/>
              </a:rPr>
              <a:t>Kết</a:t>
            </a:r>
            <a:r>
              <a:rPr lang="en-US" sz="1200" b="1" dirty="0">
                <a:solidFill>
                  <a:srgbClr val="000000"/>
                </a:solidFill>
                <a:latin typeface="Montserrat Black" pitchFamily="34" charset="0"/>
                <a:ea typeface="Montserrat Black" pitchFamily="34" charset="-122"/>
                <a:cs typeface="Montserrat Black" pitchFamily="34" charset="-120"/>
              </a:rPr>
              <a:t> </a:t>
            </a:r>
            <a:r>
              <a:rPr lang="en-US" sz="1200" b="1" dirty="0" err="1">
                <a:solidFill>
                  <a:srgbClr val="000000"/>
                </a:solidFill>
                <a:latin typeface="Montserrat Black" pitchFamily="34" charset="0"/>
                <a:ea typeface="Montserrat Black" pitchFamily="34" charset="-122"/>
                <a:cs typeface="Montserrat Black" pitchFamily="34" charset="-120"/>
              </a:rPr>
              <a:t>xuất</a:t>
            </a:r>
            <a:r>
              <a:rPr lang="en-US" sz="1200" b="1" dirty="0">
                <a:solidFill>
                  <a:srgbClr val="000000"/>
                </a:solidFill>
                <a:latin typeface="Montserrat Black" pitchFamily="34" charset="0"/>
                <a:ea typeface="Montserrat Black" pitchFamily="34" charset="-122"/>
                <a:cs typeface="Montserrat Black" pitchFamily="34" charset="-120"/>
              </a:rPr>
              <a:t> </a:t>
            </a:r>
            <a:r>
              <a:rPr lang="en-US" sz="1200" b="1" dirty="0" err="1">
                <a:solidFill>
                  <a:srgbClr val="000000"/>
                </a:solidFill>
                <a:latin typeface="Montserrat Black" pitchFamily="34" charset="0"/>
                <a:ea typeface="Montserrat Black" pitchFamily="34" charset="-122"/>
                <a:cs typeface="Montserrat Black" pitchFamily="34" charset="-120"/>
              </a:rPr>
              <a:t>thời</a:t>
            </a:r>
            <a:r>
              <a:rPr lang="en-US" sz="1200" b="1" dirty="0">
                <a:solidFill>
                  <a:srgbClr val="000000"/>
                </a:solidFill>
                <a:latin typeface="Montserrat Black" pitchFamily="34" charset="0"/>
                <a:ea typeface="Montserrat Black" pitchFamily="34" charset="-122"/>
                <a:cs typeface="Montserrat Black" pitchFamily="34" charset="-120"/>
              </a:rPr>
              <a:t> </a:t>
            </a:r>
            <a:r>
              <a:rPr lang="en-US" sz="1200" b="1" dirty="0" err="1">
                <a:solidFill>
                  <a:srgbClr val="000000"/>
                </a:solidFill>
                <a:latin typeface="Montserrat Black" pitchFamily="34" charset="0"/>
                <a:ea typeface="Montserrat Black" pitchFamily="34" charset="-122"/>
                <a:cs typeface="Montserrat Black" pitchFamily="34" charset="-120"/>
              </a:rPr>
              <a:t>gian</a:t>
            </a:r>
            <a:r>
              <a:rPr lang="en-US" sz="1200" b="1" dirty="0">
                <a:solidFill>
                  <a:srgbClr val="000000"/>
                </a:solidFill>
                <a:latin typeface="Montserrat Black" pitchFamily="34" charset="0"/>
                <a:ea typeface="Montserrat Black" pitchFamily="34" charset="-122"/>
                <a:cs typeface="Montserrat Black" pitchFamily="34" charset="-120"/>
              </a:rPr>
              <a:t> </a:t>
            </a:r>
            <a:r>
              <a:rPr lang="en-US" sz="1200" b="1" dirty="0" err="1">
                <a:solidFill>
                  <a:srgbClr val="000000"/>
                </a:solidFill>
                <a:latin typeface="Montserrat Black" pitchFamily="34" charset="0"/>
                <a:ea typeface="Montserrat Black" pitchFamily="34" charset="-122"/>
                <a:cs typeface="Montserrat Black" pitchFamily="34" charset="-120"/>
              </a:rPr>
              <a:t>thực</a:t>
            </a:r>
            <a:r>
              <a:rPr lang="en-US" sz="1200" b="1" dirty="0">
                <a:solidFill>
                  <a:srgbClr val="000000"/>
                </a:solidFill>
                <a:latin typeface="Montserrat Black" pitchFamily="34" charset="0"/>
                <a:ea typeface="Montserrat Black" pitchFamily="34" charset="-122"/>
                <a:cs typeface="Montserrat Black" pitchFamily="34" charset="-12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Bị</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giới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hạn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phần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cứng</a:t>
            </a:r>
            <a:endParaRPr lang="vi-V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t>Thời</a:t>
            </a:r>
            <a:r>
              <a:rPr lang="en-US" sz="1200" dirty="0"/>
              <a:t> </a:t>
            </a:r>
            <a:r>
              <a:rPr lang="en-US" sz="1200" dirty="0" err="1"/>
              <a:t>gian</a:t>
            </a:r>
            <a:r>
              <a:rPr lang="en-US" sz="1200" dirty="0"/>
              <a:t> </a:t>
            </a:r>
            <a:r>
              <a:rPr lang="en-US" sz="1200" dirty="0" err="1"/>
              <a:t>xấp</a:t>
            </a:r>
            <a:r>
              <a:rPr lang="en-US" sz="1200" dirty="0"/>
              <a:t> </a:t>
            </a:r>
            <a:r>
              <a:rPr lang="en-US" sz="1200" dirty="0" err="1"/>
              <a:t>xỉ</a:t>
            </a:r>
            <a:r>
              <a:rPr lang="en-US" sz="1200" dirty="0"/>
              <a:t> </a:t>
            </a:r>
            <a:r>
              <a:rPr lang="en-US" sz="18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~16 </a:t>
            </a:r>
            <a:r>
              <a:rPr lang="en-US" sz="1800" b="1"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ms</a:t>
            </a:r>
            <a:r>
              <a:rPr lang="en-US" sz="18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 frame </a:t>
            </a:r>
            <a:r>
              <a:rPr lang="en-US" sz="18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game </a:t>
            </a:r>
            <a:r>
              <a:rPr lang="en-US" sz="1800" b="1"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phải</a:t>
            </a:r>
            <a:r>
              <a:rPr lang="en-US" sz="18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a:t>
            </a:r>
            <a:r>
              <a:rPr lang="en-US" sz="1800" b="1"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tối</a:t>
            </a:r>
            <a:r>
              <a:rPr lang="en-US" sz="18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a:t>
            </a:r>
            <a:r>
              <a:rPr lang="en-US" sz="1800" b="1"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ưu</a:t>
            </a:r>
            <a:r>
              <a:rPr lang="en-US" sz="18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a:t>
            </a:r>
            <a:r>
              <a:rPr lang="en-US" sz="1800" b="1"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và</a:t>
            </a:r>
            <a:r>
              <a:rPr lang="en-US" sz="18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hi </a:t>
            </a:r>
            <a:r>
              <a:rPr lang="en-US" sz="1800" b="1"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sinh</a:t>
            </a:r>
            <a:r>
              <a:rPr lang="en-US" sz="18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a:t>
            </a:r>
            <a:r>
              <a:rPr lang="en-US" sz="1800" b="1"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độ</a:t>
            </a:r>
            <a:r>
              <a:rPr lang="en-US" sz="18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a:t>
            </a:r>
            <a:r>
              <a:rPr lang="en-US" sz="1800" b="1"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chính</a:t>
            </a:r>
            <a:r>
              <a:rPr lang="en-US" sz="18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a:t>
            </a:r>
            <a:r>
              <a:rPr lang="en-US" sz="1800" b="1"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xác</a:t>
            </a:r>
            <a:r>
              <a:rPr lang="en-US" sz="18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a:t>
            </a:r>
            <a:r>
              <a:rPr lang="en-US" sz="1800" b="1"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vật</a:t>
            </a:r>
            <a:r>
              <a:rPr lang="en-US" sz="18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a:t>
            </a:r>
            <a:r>
              <a:rPr lang="en-US" sz="1800" b="1"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lý</a:t>
            </a:r>
            <a:endParaRPr lang="en-US" sz="1200"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303030"/>
                </a:solidFill>
                <a:effectLst/>
                <a:highlight>
                  <a:srgbClr val="FFFFFF"/>
                </a:highlight>
                <a:latin typeface="Google Sans Text"/>
              </a:rPr>
              <a:t>Trong lập trình đồ họa </a:t>
            </a:r>
            <a:r>
              <a:rPr lang="vi-VN" b="0" i="0" dirty="0" err="1">
                <a:solidFill>
                  <a:srgbClr val="303030"/>
                </a:solidFill>
                <a:effectLst/>
                <a:highlight>
                  <a:srgbClr val="FFFFFF"/>
                </a:highlight>
                <a:latin typeface="Google Sans Text"/>
              </a:rPr>
              <a:t>game</a:t>
            </a:r>
            <a:r>
              <a:rPr lang="vi-VN" b="0" i="0" dirty="0">
                <a:solidFill>
                  <a:srgbClr val="303030"/>
                </a:solidFill>
                <a:effectLst/>
                <a:highlight>
                  <a:srgbClr val="FFFFFF"/>
                </a:highlight>
                <a:latin typeface="Google Sans Text"/>
              </a:rPr>
              <a:t>, </a:t>
            </a:r>
            <a:r>
              <a:rPr lang="vi-VN" b="1" i="0" dirty="0" err="1">
                <a:solidFill>
                  <a:srgbClr val="303030"/>
                </a:solidFill>
                <a:effectLst/>
                <a:highlight>
                  <a:srgbClr val="FFFFFF"/>
                </a:highlight>
                <a:latin typeface="Google Sans Text"/>
              </a:rPr>
              <a:t>trade-off</a:t>
            </a:r>
            <a:r>
              <a:rPr lang="vi-VN" b="0" i="0" dirty="0">
                <a:solidFill>
                  <a:srgbClr val="303030"/>
                </a:solidFill>
                <a:effectLst/>
                <a:highlight>
                  <a:srgbClr val="FFFFFF"/>
                </a:highlight>
                <a:latin typeface="Google Sans Text"/>
              </a:rPr>
              <a:t> (sự đánh đổi) là một khái niệm cốt lõi dùng để chỉ việc </a:t>
            </a:r>
            <a:r>
              <a:rPr lang="vi-VN" b="1" i="0" dirty="0">
                <a:solidFill>
                  <a:srgbClr val="303030"/>
                </a:solidFill>
                <a:effectLst/>
                <a:highlight>
                  <a:srgbClr val="FFFFFF"/>
                </a:highlight>
                <a:latin typeface="Google Sans Text"/>
              </a:rPr>
              <a:t>cân bằng giữa các yếu tố đối nghịch nhau</a:t>
            </a:r>
            <a:r>
              <a:rPr lang="vi-VN" b="0" i="0" dirty="0">
                <a:solidFill>
                  <a:srgbClr val="303030"/>
                </a:solidFill>
                <a:effectLst/>
                <a:highlight>
                  <a:srgbClr val="FFFFFF"/>
                </a:highlight>
                <a:latin typeface="Google Sans Text"/>
              </a:rPr>
              <a:t> nhằm hoàn thiện dự án một cách tối ưu nhất trong điều kiện tài nguyên giới hạn.</a:t>
            </a:r>
          </a:p>
          <a:p>
            <a:pPr marL="342900" lvl="0" indent="-342900">
              <a:lnSpc>
                <a:spcPct val="115000"/>
              </a:lnSpc>
              <a:spcAft>
                <a:spcPts val="800"/>
              </a:spcAft>
              <a:buSzPts val="1000"/>
              <a:buFont typeface="Symbol" panose="05050102010706020507" pitchFamily="18" charset="2"/>
              <a:buChar char=""/>
              <a:tabLst>
                <a:tab pos="457200" algn="l"/>
              </a:tabLst>
            </a:pPr>
            <a:r>
              <a:rPr lang="vi-VN" b="0" i="0" dirty="0">
                <a:solidFill>
                  <a:srgbClr val="303030"/>
                </a:solidFill>
                <a:effectLst/>
                <a:highlight>
                  <a:srgbClr val="FFFFFF"/>
                </a:highlight>
                <a:latin typeface="Google Sans Text"/>
              </a:rPr>
              <a:t> Do đó: </a:t>
            </a:r>
            <a:r>
              <a:rPr lang="en-US" sz="1200" kern="1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Không</a:t>
            </a:r>
            <a:r>
              <a:rPr lang="en-US" sz="1200"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200" kern="1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có</a:t>
            </a:r>
            <a:r>
              <a:rPr lang="en-US" sz="1200"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game </a:t>
            </a:r>
            <a:r>
              <a:rPr lang="en-US" sz="1200" kern="1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nào</a:t>
            </a:r>
            <a:r>
              <a:rPr lang="en-US" sz="1200"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a:t>
            </a:r>
            <a:endParaRPr lang="vi-V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US" sz="1200" kern="1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Đẹp</a:t>
            </a:r>
            <a:r>
              <a:rPr lang="en-US" sz="1200"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200" kern="1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nhất</a:t>
            </a:r>
            <a:endParaRPr lang="vi-V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US" sz="1200" kern="1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Nhanh</a:t>
            </a:r>
            <a:r>
              <a:rPr lang="en-US" sz="1200"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200" kern="1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nhất</a:t>
            </a:r>
            <a:endParaRPr lang="vi-V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US" sz="1200" kern="1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Chính</a:t>
            </a:r>
            <a:r>
              <a:rPr lang="en-US" sz="1200"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200" kern="1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xác</a:t>
            </a:r>
            <a:r>
              <a:rPr lang="en-US" sz="1200"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200" kern="1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nhất</a:t>
            </a:r>
            <a:r>
              <a:rPr lang="en-US" sz="1200"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200" kern="1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cùng</a:t>
            </a:r>
            <a:r>
              <a:rPr lang="en-US" sz="1200"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200" kern="1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lúc</a:t>
            </a:r>
            <a:endParaRPr lang="vi-VN"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1322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1410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3533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234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00000"/>
                </a:solidFill>
                <a:latin typeface="Roboto Medium" pitchFamily="34" charset="0"/>
                <a:ea typeface="Roboto Medium" pitchFamily="34" charset="-122"/>
                <a:cs typeface="Roboto Medium" pitchFamily="34" charset="-120"/>
              </a:rPr>
              <a:t>Đây</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là</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cầu</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nối</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quan</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trọng</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để</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chuyển</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tiếp</a:t>
            </a:r>
            <a:r>
              <a:rPr lang="en-US" sz="1200" dirty="0">
                <a:solidFill>
                  <a:srgbClr val="000000"/>
                </a:solidFill>
                <a:latin typeface="Roboto Medium" pitchFamily="34" charset="0"/>
                <a:ea typeface="Roboto Medium" pitchFamily="34" charset="-122"/>
                <a:cs typeface="Roboto Medium" pitchFamily="34" charset="-120"/>
              </a:rPr>
              <a:t> sang </a:t>
            </a:r>
            <a:r>
              <a:rPr lang="en-US" sz="1200" dirty="0" err="1">
                <a:solidFill>
                  <a:srgbClr val="000000"/>
                </a:solidFill>
                <a:latin typeface="Roboto Medium" pitchFamily="34" charset="0"/>
                <a:ea typeface="Roboto Medium" pitchFamily="34" charset="-122"/>
                <a:cs typeface="Roboto Medium" pitchFamily="34" charset="-120"/>
              </a:rPr>
              <a:t>các</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chủ</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đề</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về</a:t>
            </a:r>
            <a:r>
              <a:rPr lang="en-US" sz="1200" dirty="0">
                <a:solidFill>
                  <a:srgbClr val="000000"/>
                </a:solidFill>
                <a:latin typeface="Roboto Medium" pitchFamily="34" charset="0"/>
                <a:ea typeface="Roboto Medium" pitchFamily="34" charset="-122"/>
                <a:cs typeface="Roboto Medium" pitchFamily="34" charset="-120"/>
              </a:rPr>
              <a:t> lighting </a:t>
            </a:r>
            <a:r>
              <a:rPr lang="en-US" sz="1200" dirty="0" err="1">
                <a:solidFill>
                  <a:srgbClr val="000000"/>
                </a:solidFill>
                <a:latin typeface="Roboto Medium" pitchFamily="34" charset="0"/>
                <a:ea typeface="Roboto Medium" pitchFamily="34" charset="-122"/>
                <a:cs typeface="Roboto Medium" pitchFamily="34" charset="-120"/>
              </a:rPr>
              <a:t>và</a:t>
            </a:r>
            <a:r>
              <a:rPr lang="en-US" sz="1200" dirty="0">
                <a:solidFill>
                  <a:srgbClr val="000000"/>
                </a:solidFill>
                <a:latin typeface="Roboto Medium" pitchFamily="34" charset="0"/>
                <a:ea typeface="Roboto Medium" pitchFamily="34" charset="-122"/>
                <a:cs typeface="Roboto Medium" pitchFamily="34" charset="-120"/>
              </a:rPr>
              <a:t> shading </a:t>
            </a:r>
            <a:r>
              <a:rPr lang="en-US" sz="1200" dirty="0" err="1">
                <a:solidFill>
                  <a:srgbClr val="000000"/>
                </a:solidFill>
                <a:latin typeface="Roboto Medium" pitchFamily="34" charset="0"/>
                <a:ea typeface="Roboto Medium" pitchFamily="34" charset="-122"/>
                <a:cs typeface="Roboto Medium" pitchFamily="34" charset="-120"/>
              </a:rPr>
              <a:t>trong</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đồ</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họa</a:t>
            </a:r>
            <a:r>
              <a:rPr lang="en-US" sz="1200" dirty="0">
                <a:solidFill>
                  <a:srgbClr val="000000"/>
                </a:solidFill>
                <a:latin typeface="Roboto Medium" pitchFamily="34" charset="0"/>
                <a:ea typeface="Roboto Medium" pitchFamily="34" charset="-122"/>
                <a:cs typeface="Roboto Medium" pitchFamily="34" charset="-120"/>
              </a:rPr>
              <a:t> game </a:t>
            </a:r>
            <a:r>
              <a:rPr lang="en-US" sz="1200" dirty="0" err="1">
                <a:solidFill>
                  <a:srgbClr val="000000"/>
                </a:solidFill>
                <a:latin typeface="Roboto Medium" pitchFamily="34" charset="0"/>
                <a:ea typeface="Roboto Medium" pitchFamily="34" charset="-122"/>
                <a:cs typeface="Roboto Medium" pitchFamily="34" charset="-120"/>
              </a:rPr>
              <a:t>hiện</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đại</a:t>
            </a:r>
            <a:r>
              <a:rPr lang="en-US" sz="1200" dirty="0">
                <a:solidFill>
                  <a:srgbClr val="000000"/>
                </a:solidFill>
                <a:latin typeface="Roboto Medium" pitchFamily="34" charset="0"/>
                <a:ea typeface="Roboto Medium" pitchFamily="34" charset="-122"/>
                <a:cs typeface="Roboto Medium" pitchFamily="34" charset="-120"/>
              </a:rPr>
              <a:t>.</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0106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226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7282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solidFill>
                  <a:srgbClr val="1F497D"/>
                </a:solidFill>
                <a:latin typeface="Montserrat Black" pitchFamily="34" charset="0"/>
                <a:ea typeface="Montserrat Black" pitchFamily="34" charset="-122"/>
                <a:cs typeface="Montserrat Black" pitchFamily="34" charset="-120"/>
              </a:rPr>
              <a:t>Ví</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dụ</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minh</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họa</a:t>
            </a:r>
            <a:r>
              <a:rPr lang="en-US" sz="1200" b="1" dirty="0">
                <a:solidFill>
                  <a:srgbClr val="1F497D"/>
                </a:solidFill>
                <a:latin typeface="Montserrat Black" pitchFamily="34" charset="0"/>
                <a:ea typeface="Montserrat Black" pitchFamily="34" charset="-122"/>
                <a:cs typeface="Montserrat Black" pitchFamily="34" charset="-120"/>
              </a:rPr>
              <a:t> &amp; </a:t>
            </a:r>
            <a:r>
              <a:rPr lang="en-US" sz="1200" b="1" dirty="0" err="1">
                <a:solidFill>
                  <a:srgbClr val="1F497D"/>
                </a:solidFill>
                <a:latin typeface="Montserrat Black" pitchFamily="34" charset="0"/>
                <a:ea typeface="Montserrat Black" pitchFamily="34" charset="-122"/>
                <a:cs typeface="Montserrat Black" pitchFamily="34" charset="-120"/>
              </a:rPr>
              <a:t>Giải</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pháp</a:t>
            </a:r>
            <a:r>
              <a:rPr lang="en-US" sz="1200" b="1" dirty="0">
                <a:solidFill>
                  <a:srgbClr val="1F497D"/>
                </a:solidFill>
                <a:latin typeface="Montserrat Black" pitchFamily="34" charset="0"/>
                <a:ea typeface="Montserrat Black" pitchFamily="34" charset="-122"/>
                <a:cs typeface="Montserrat Black" pitchFamily="34" charset="-12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solidFill>
                  <a:srgbClr val="000000"/>
                </a:solidFill>
                <a:latin typeface="Roboto Medium" pitchFamily="34" charset="0"/>
                <a:ea typeface="Roboto Medium" pitchFamily="34" charset="-122"/>
                <a:cs typeface="Roboto Medium" pitchFamily="34" charset="-120"/>
              </a:rPr>
              <a:t>Một</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đa</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giác</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lõm</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có</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thể</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được</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chuyển</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đổi</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thành</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nhiều</a:t>
            </a:r>
            <a:r>
              <a:rPr lang="en-US" sz="1200" dirty="0">
                <a:solidFill>
                  <a:srgbClr val="000000"/>
                </a:solidFill>
                <a:latin typeface="Roboto Medium" pitchFamily="34" charset="0"/>
                <a:ea typeface="Roboto Medium" pitchFamily="34" charset="-122"/>
                <a:cs typeface="Roboto Medium" pitchFamily="34" charset="-120"/>
              </a:rPr>
              <a:t> tam </a:t>
            </a:r>
            <a:r>
              <a:rPr lang="en-US" sz="1200" dirty="0" err="1">
                <a:solidFill>
                  <a:srgbClr val="000000"/>
                </a:solidFill>
                <a:latin typeface="Roboto Medium" pitchFamily="34" charset="0"/>
                <a:ea typeface="Roboto Medium" pitchFamily="34" charset="-122"/>
                <a:cs typeface="Roboto Medium" pitchFamily="34" charset="-120"/>
              </a:rPr>
              <a:t>giác</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lồi</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nhỏ</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hơn</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thông</a:t>
            </a:r>
            <a:r>
              <a:rPr lang="en-US" sz="1200" dirty="0">
                <a:solidFill>
                  <a:srgbClr val="000000"/>
                </a:solidFill>
                <a:latin typeface="Roboto Medium" pitchFamily="34" charset="0"/>
                <a:ea typeface="Roboto Medium" pitchFamily="34" charset="-122"/>
                <a:cs typeface="Roboto Medium" pitchFamily="34" charset="-120"/>
              </a:rPr>
              <a:t> qua </a:t>
            </a:r>
            <a:r>
              <a:rPr lang="en-US" sz="1200" dirty="0" err="1">
                <a:solidFill>
                  <a:srgbClr val="000000"/>
                </a:solidFill>
                <a:latin typeface="Roboto Medium" pitchFamily="34" charset="0"/>
                <a:ea typeface="Roboto Medium" pitchFamily="34" charset="-122"/>
                <a:cs typeface="Roboto Medium" pitchFamily="34" charset="-120"/>
              </a:rPr>
              <a:t>quá</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trình</a:t>
            </a:r>
            <a:r>
              <a:rPr lang="en-US" sz="1200" dirty="0">
                <a:solidFill>
                  <a:srgbClr val="000000"/>
                </a:solidFill>
                <a:latin typeface="Roboto Medium" pitchFamily="34" charset="0"/>
                <a:ea typeface="Roboto Medium" pitchFamily="34" charset="-122"/>
                <a:cs typeface="Roboto Medium" pitchFamily="34" charset="-120"/>
              </a:rPr>
              <a:t> </a:t>
            </a:r>
            <a:r>
              <a:rPr lang="en-US" sz="1200" b="1" dirty="0">
                <a:solidFill>
                  <a:srgbClr val="000000"/>
                </a:solidFill>
                <a:latin typeface="Roboto Medium" pitchFamily="34" charset="0"/>
                <a:ea typeface="Roboto Medium" pitchFamily="34" charset="-122"/>
                <a:cs typeface="Roboto Medium" pitchFamily="34" charset="-120"/>
              </a:rPr>
              <a:t>tam </a:t>
            </a:r>
            <a:r>
              <a:rPr lang="en-US" sz="1200" b="1" dirty="0" err="1">
                <a:solidFill>
                  <a:srgbClr val="000000"/>
                </a:solidFill>
                <a:latin typeface="Roboto Medium" pitchFamily="34" charset="0"/>
                <a:ea typeface="Roboto Medium" pitchFamily="34" charset="-122"/>
                <a:cs typeface="Roboto Medium" pitchFamily="34" charset="-120"/>
              </a:rPr>
              <a:t>giác</a:t>
            </a:r>
            <a:r>
              <a:rPr lang="en-US" sz="1200" b="1" dirty="0">
                <a:solidFill>
                  <a:srgbClr val="000000"/>
                </a:solidFill>
                <a:latin typeface="Roboto Medium" pitchFamily="34" charset="0"/>
                <a:ea typeface="Roboto Medium" pitchFamily="34" charset="-122"/>
                <a:cs typeface="Roboto Medium" pitchFamily="34" charset="-120"/>
              </a:rPr>
              <a:t> </a:t>
            </a:r>
            <a:r>
              <a:rPr lang="en-US" sz="1200" b="1" dirty="0" err="1">
                <a:solidFill>
                  <a:srgbClr val="000000"/>
                </a:solidFill>
                <a:latin typeface="Roboto Medium" pitchFamily="34" charset="0"/>
                <a:ea typeface="Roboto Medium" pitchFamily="34" charset="-122"/>
                <a:cs typeface="Roboto Medium" pitchFamily="34" charset="-120"/>
              </a:rPr>
              <a:t>hóa</a:t>
            </a:r>
            <a:r>
              <a:rPr lang="en-US" sz="1200" dirty="0">
                <a:solidFill>
                  <a:srgbClr val="000000"/>
                </a:solidFill>
                <a:latin typeface="Roboto Medium" pitchFamily="34" charset="0"/>
                <a:ea typeface="Roboto Medium" pitchFamily="34" charset="-122"/>
                <a:cs typeface="Roboto Medium" pitchFamily="34" charset="-12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solidFill>
                  <a:srgbClr val="000000"/>
                </a:solidFill>
                <a:latin typeface="Roboto Medium" pitchFamily="34" charset="0"/>
                <a:ea typeface="Roboto Medium" pitchFamily="34" charset="-122"/>
                <a:cs typeface="Roboto Medium" pitchFamily="34" charset="-120"/>
              </a:rPr>
              <a:t>Các</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mô</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hình</a:t>
            </a:r>
            <a:r>
              <a:rPr lang="en-US" sz="1200" dirty="0">
                <a:solidFill>
                  <a:srgbClr val="000000"/>
                </a:solidFill>
                <a:latin typeface="Roboto Medium" pitchFamily="34" charset="0"/>
                <a:ea typeface="Roboto Medium" pitchFamily="34" charset="-122"/>
                <a:cs typeface="Roboto Medium" pitchFamily="34" charset="-120"/>
              </a:rPr>
              <a:t> 3D </a:t>
            </a:r>
            <a:r>
              <a:rPr lang="en-US" sz="1200" dirty="0" err="1">
                <a:solidFill>
                  <a:srgbClr val="000000"/>
                </a:solidFill>
                <a:latin typeface="Roboto Medium" pitchFamily="34" charset="0"/>
                <a:ea typeface="Roboto Medium" pitchFamily="34" charset="-122"/>
                <a:cs typeface="Roboto Medium" pitchFamily="34" charset="-120"/>
              </a:rPr>
              <a:t>phức</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tạp</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thường</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sử</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dụng</a:t>
            </a:r>
            <a:r>
              <a:rPr lang="en-US" sz="1200" dirty="0">
                <a:solidFill>
                  <a:srgbClr val="000000"/>
                </a:solidFill>
                <a:latin typeface="Roboto Medium" pitchFamily="34" charset="0"/>
                <a:ea typeface="Roboto Medium" pitchFamily="34" charset="-122"/>
                <a:cs typeface="Roboto Medium" pitchFamily="34" charset="-120"/>
              </a:rPr>
              <a:t> </a:t>
            </a:r>
            <a:r>
              <a:rPr lang="en-US" sz="1200" b="1" dirty="0" err="1">
                <a:solidFill>
                  <a:srgbClr val="000000"/>
                </a:solidFill>
                <a:latin typeface="Roboto Medium" pitchFamily="34" charset="0"/>
                <a:ea typeface="Roboto Medium" pitchFamily="34" charset="-122"/>
                <a:cs typeface="Roboto Medium" pitchFamily="34" charset="-120"/>
              </a:rPr>
              <a:t>các</a:t>
            </a:r>
            <a:r>
              <a:rPr lang="en-US" sz="1200" b="1" dirty="0">
                <a:solidFill>
                  <a:srgbClr val="000000"/>
                </a:solidFill>
                <a:latin typeface="Roboto Medium" pitchFamily="34" charset="0"/>
                <a:ea typeface="Roboto Medium" pitchFamily="34" charset="-122"/>
                <a:cs typeface="Roboto Medium" pitchFamily="34" charset="-120"/>
              </a:rPr>
              <a:t> </a:t>
            </a:r>
            <a:r>
              <a:rPr lang="en-US" sz="1200" b="1" dirty="0" err="1">
                <a:solidFill>
                  <a:srgbClr val="000000"/>
                </a:solidFill>
                <a:latin typeface="Roboto Medium" pitchFamily="34" charset="0"/>
                <a:ea typeface="Roboto Medium" pitchFamily="34" charset="-122"/>
                <a:cs typeface="Roboto Medium" pitchFamily="34" charset="-120"/>
              </a:rPr>
              <a:t>hình</a:t>
            </a:r>
            <a:r>
              <a:rPr lang="en-US" sz="1200" b="1" dirty="0">
                <a:solidFill>
                  <a:srgbClr val="000000"/>
                </a:solidFill>
                <a:latin typeface="Roboto Medium" pitchFamily="34" charset="0"/>
                <a:ea typeface="Roboto Medium" pitchFamily="34" charset="-122"/>
                <a:cs typeface="Roboto Medium" pitchFamily="34" charset="-120"/>
              </a:rPr>
              <a:t> </a:t>
            </a:r>
            <a:r>
              <a:rPr lang="en-US" sz="1200" b="1" dirty="0" err="1">
                <a:solidFill>
                  <a:srgbClr val="000000"/>
                </a:solidFill>
                <a:latin typeface="Roboto Medium" pitchFamily="34" charset="0"/>
                <a:ea typeface="Roboto Medium" pitchFamily="34" charset="-122"/>
                <a:cs typeface="Roboto Medium" pitchFamily="34" charset="-120"/>
              </a:rPr>
              <a:t>học</a:t>
            </a:r>
            <a:r>
              <a:rPr lang="en-US" sz="1200" b="1" dirty="0">
                <a:solidFill>
                  <a:srgbClr val="000000"/>
                </a:solidFill>
                <a:latin typeface="Roboto Medium" pitchFamily="34" charset="0"/>
                <a:ea typeface="Roboto Medium" pitchFamily="34" charset="-122"/>
                <a:cs typeface="Roboto Medium" pitchFamily="34" charset="-120"/>
              </a:rPr>
              <a:t> </a:t>
            </a:r>
            <a:r>
              <a:rPr lang="en-US" sz="1200" b="1" dirty="0" err="1">
                <a:solidFill>
                  <a:srgbClr val="000000"/>
                </a:solidFill>
                <a:latin typeface="Roboto Medium" pitchFamily="34" charset="0"/>
                <a:ea typeface="Roboto Medium" pitchFamily="34" charset="-122"/>
                <a:cs typeface="Roboto Medium" pitchFamily="34" charset="-120"/>
              </a:rPr>
              <a:t>phổ</a:t>
            </a:r>
            <a:r>
              <a:rPr lang="en-US" sz="1200" b="1" dirty="0">
                <a:solidFill>
                  <a:srgbClr val="000000"/>
                </a:solidFill>
                <a:latin typeface="Roboto Medium" pitchFamily="34" charset="0"/>
                <a:ea typeface="Roboto Medium" pitchFamily="34" charset="-122"/>
                <a:cs typeface="Roboto Medium" pitchFamily="34" charset="-120"/>
              </a:rPr>
              <a:t> </a:t>
            </a:r>
            <a:r>
              <a:rPr lang="en-US" sz="1200" b="1" dirty="0" err="1">
                <a:solidFill>
                  <a:srgbClr val="000000"/>
                </a:solidFill>
                <a:latin typeface="Roboto Medium" pitchFamily="34" charset="0"/>
                <a:ea typeface="Roboto Medium" pitchFamily="34" charset="-122"/>
                <a:cs typeface="Roboto Medium" pitchFamily="34" charset="-120"/>
              </a:rPr>
              <a:t>biến</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như</a:t>
            </a:r>
            <a:r>
              <a:rPr lang="en-US" sz="1200" dirty="0">
                <a:solidFill>
                  <a:srgbClr val="000000"/>
                </a:solidFill>
                <a:latin typeface="Roboto Medium" pitchFamily="34" charset="0"/>
                <a:ea typeface="Roboto Medium" pitchFamily="34" charset="-122"/>
                <a:cs typeface="Roboto Medium" pitchFamily="34" charset="-120"/>
              </a:rPr>
              <a:t> Box, Sphere, Plane, </a:t>
            </a:r>
            <a:r>
              <a:rPr lang="en-US" sz="1200" dirty="0" err="1">
                <a:solidFill>
                  <a:srgbClr val="000000"/>
                </a:solidFill>
                <a:latin typeface="Roboto Medium" pitchFamily="34" charset="0"/>
                <a:ea typeface="Roboto Medium" pitchFamily="34" charset="-122"/>
                <a:cs typeface="Roboto Medium" pitchFamily="34" charset="-120"/>
              </a:rPr>
              <a:t>hoặc</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các</a:t>
            </a:r>
            <a:r>
              <a:rPr lang="en-US" sz="1200" dirty="0">
                <a:solidFill>
                  <a:srgbClr val="000000"/>
                </a:solidFill>
                <a:latin typeface="Roboto Medium" pitchFamily="34" charset="0"/>
                <a:ea typeface="Roboto Medium" pitchFamily="34" charset="-122"/>
                <a:cs typeface="Roboto Medium" pitchFamily="34" charset="-120"/>
              </a:rPr>
              <a:t> Mesh </a:t>
            </a:r>
            <a:r>
              <a:rPr lang="en-US" sz="1200" dirty="0" err="1">
                <a:solidFill>
                  <a:srgbClr val="000000"/>
                </a:solidFill>
                <a:latin typeface="Roboto Medium" pitchFamily="34" charset="0"/>
                <a:ea typeface="Roboto Medium" pitchFamily="34" charset="-122"/>
                <a:cs typeface="Roboto Medium" pitchFamily="34" charset="-120"/>
              </a:rPr>
              <a:t>phức</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tạp</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được</a:t>
            </a:r>
            <a:r>
              <a:rPr lang="en-US" sz="1200" dirty="0">
                <a:solidFill>
                  <a:srgbClr val="000000"/>
                </a:solidFill>
                <a:latin typeface="Roboto Medium" pitchFamily="34" charset="0"/>
                <a:ea typeface="Roboto Medium" pitchFamily="34" charset="-122"/>
                <a:cs typeface="Roboto Medium" pitchFamily="34" charset="-120"/>
              </a:rPr>
              <a:t> import </a:t>
            </a:r>
            <a:r>
              <a:rPr lang="en-US" sz="1200" dirty="0" err="1">
                <a:solidFill>
                  <a:srgbClr val="000000"/>
                </a:solidFill>
                <a:latin typeface="Roboto Medium" pitchFamily="34" charset="0"/>
                <a:ea typeface="Roboto Medium" pitchFamily="34" charset="-122"/>
                <a:cs typeface="Roboto Medium" pitchFamily="34" charset="-120"/>
              </a:rPr>
              <a:t>từ</a:t>
            </a:r>
            <a:r>
              <a:rPr lang="en-US" sz="1200" dirty="0">
                <a:solidFill>
                  <a:srgbClr val="000000"/>
                </a:solidFill>
                <a:latin typeface="Roboto Medium" pitchFamily="34" charset="0"/>
                <a:ea typeface="Roboto Medium" pitchFamily="34" charset="-122"/>
                <a:cs typeface="Roboto Medium" pitchFamily="34" charset="-120"/>
              </a:rPr>
              <a:t> file OBJ.</a:t>
            </a: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solidFill>
                <a:srgbClr val="000000"/>
              </a:solidFill>
              <a:latin typeface="Roboto Medium" pitchFamily="34" charset="0"/>
              <a:ea typeface="Roboto Medium" pitchFamily="34" charset="-122"/>
              <a:cs typeface="Roboto Medium" pitchFamily="34" charset="-12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957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5480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541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5291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5618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F497D"/>
                </a:solidFill>
                <a:latin typeface="Montserrat Black" pitchFamily="34" charset="0"/>
                <a:ea typeface="Montserrat Black" pitchFamily="34" charset="-122"/>
                <a:cs typeface="Montserrat Black" pitchFamily="34" charset="-120"/>
              </a:rPr>
              <a:t>Sprite </a:t>
            </a:r>
            <a:r>
              <a:rPr lang="en-US" sz="1200" b="1" dirty="0" err="1">
                <a:solidFill>
                  <a:srgbClr val="1F497D"/>
                </a:solidFill>
                <a:latin typeface="Montserrat Black" pitchFamily="34" charset="0"/>
                <a:ea typeface="Montserrat Black" pitchFamily="34" charset="-122"/>
                <a:cs typeface="Montserrat Black" pitchFamily="34" charset="-120"/>
              </a:rPr>
              <a:t>được</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cho</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là</a:t>
            </a:r>
            <a:r>
              <a:rPr lang="en-US" sz="1200" b="1" dirty="0">
                <a:solidFill>
                  <a:srgbClr val="1F497D"/>
                </a:solidFill>
                <a:latin typeface="Montserrat Black" pitchFamily="34" charset="0"/>
                <a:ea typeface="Montserrat Black" pitchFamily="34" charset="-122"/>
                <a:cs typeface="Montserrat Black" pitchFamily="34" charset="-120"/>
              </a:rPr>
              <a:t> Linh </a:t>
            </a:r>
            <a:r>
              <a:rPr lang="en-US" sz="1200" b="1" dirty="0" err="1">
                <a:solidFill>
                  <a:srgbClr val="1F497D"/>
                </a:solidFill>
                <a:latin typeface="Montserrat Black" pitchFamily="34" charset="0"/>
                <a:ea typeface="Montserrat Black" pitchFamily="34" charset="-122"/>
                <a:cs typeface="Montserrat Black" pitchFamily="34" charset="-120"/>
              </a:rPr>
              <a:t>Hồn</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Của</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Đồ</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Họa</a:t>
            </a:r>
            <a:r>
              <a:rPr lang="en-US" sz="1200" b="1" dirty="0">
                <a:solidFill>
                  <a:srgbClr val="1F497D"/>
                </a:solidFill>
                <a:latin typeface="Montserrat Black" pitchFamily="34" charset="0"/>
                <a:ea typeface="Montserrat Black" pitchFamily="34" charset="-122"/>
                <a:cs typeface="Montserrat Black" pitchFamily="34" charset="-120"/>
              </a:rPr>
              <a:t> 2D</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0379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F497D"/>
                </a:solidFill>
                <a:latin typeface="Montserrat Black" pitchFamily="34" charset="0"/>
                <a:ea typeface="Montserrat Black" pitchFamily="34" charset="-122"/>
                <a:cs typeface="Montserrat Black" pitchFamily="34" charset="-120"/>
              </a:rPr>
              <a:t>Tile </a:t>
            </a:r>
            <a:r>
              <a:rPr lang="en-US" sz="1200" b="1" dirty="0" err="1">
                <a:solidFill>
                  <a:srgbClr val="1F497D"/>
                </a:solidFill>
                <a:latin typeface="Montserrat Black" pitchFamily="34" charset="0"/>
                <a:ea typeface="Montserrat Black" pitchFamily="34" charset="-122"/>
                <a:cs typeface="Montserrat Black" pitchFamily="34" charset="-120"/>
              </a:rPr>
              <a:t>và</a:t>
            </a:r>
            <a:r>
              <a:rPr lang="en-US" sz="1200" b="1" dirty="0">
                <a:solidFill>
                  <a:srgbClr val="1F497D"/>
                </a:solidFill>
                <a:latin typeface="Montserrat Black" pitchFamily="34" charset="0"/>
                <a:ea typeface="Montserrat Black" pitchFamily="34" charset="-122"/>
                <a:cs typeface="Montserrat Black" pitchFamily="34" charset="-120"/>
              </a:rPr>
              <a:t> Background: </a:t>
            </a:r>
            <a:r>
              <a:rPr lang="en-US" sz="1200" b="1" dirty="0" err="1">
                <a:solidFill>
                  <a:srgbClr val="1F497D"/>
                </a:solidFill>
                <a:latin typeface="Montserrat Black" pitchFamily="34" charset="0"/>
                <a:ea typeface="Montserrat Black" pitchFamily="34" charset="-122"/>
                <a:cs typeface="Montserrat Black" pitchFamily="34" charset="-120"/>
              </a:rPr>
              <a:t>Xây</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Dựng</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Thế</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Giới</a:t>
            </a:r>
            <a:r>
              <a:rPr lang="en-US" sz="1200" b="1" dirty="0">
                <a:solidFill>
                  <a:srgbClr val="1F497D"/>
                </a:solidFill>
                <a:latin typeface="Montserrat Black" pitchFamily="34" charset="0"/>
                <a:ea typeface="Montserrat Black" pitchFamily="34" charset="-122"/>
                <a:cs typeface="Montserrat Black" pitchFamily="34" charset="-120"/>
              </a:rPr>
              <a:t> 2D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1F497D"/>
              </a:solidFill>
              <a:latin typeface="Montserrat Black"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00000"/>
                </a:solidFill>
                <a:latin typeface="Roboto Medium" pitchFamily="34" charset="0"/>
                <a:ea typeface="Roboto Medium" pitchFamily="34" charset="-122"/>
                <a:cs typeface="Roboto Medium" pitchFamily="34" charset="-120"/>
              </a:rPr>
              <a:t>Câu</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nói</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này</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nhấn</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mạnh</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rằng</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đồ</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họa</a:t>
            </a:r>
            <a:r>
              <a:rPr lang="en-US" sz="1200" dirty="0">
                <a:solidFill>
                  <a:srgbClr val="000000"/>
                </a:solidFill>
                <a:latin typeface="Roboto Medium" pitchFamily="34" charset="0"/>
                <a:ea typeface="Roboto Medium" pitchFamily="34" charset="-122"/>
                <a:cs typeface="Roboto Medium" pitchFamily="34" charset="-120"/>
              </a:rPr>
              <a:t> 2D </a:t>
            </a:r>
            <a:r>
              <a:rPr lang="en-US" sz="1200" dirty="0" err="1">
                <a:solidFill>
                  <a:srgbClr val="000000"/>
                </a:solidFill>
                <a:latin typeface="Roboto Medium" pitchFamily="34" charset="0"/>
                <a:ea typeface="Roboto Medium" pitchFamily="34" charset="-122"/>
                <a:cs typeface="Roboto Medium" pitchFamily="34" charset="-120"/>
              </a:rPr>
              <a:t>không</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đồng</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nghĩa</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với</a:t>
            </a:r>
            <a:r>
              <a:rPr lang="en-US" sz="1200" dirty="0">
                <a:solidFill>
                  <a:srgbClr val="000000"/>
                </a:solidFill>
                <a:latin typeface="Roboto Medium" pitchFamily="34" charset="0"/>
                <a:ea typeface="Roboto Medium" pitchFamily="34" charset="-122"/>
                <a:cs typeface="Roboto Medium" pitchFamily="34" charset="-120"/>
              </a:rPr>
              <a:t> gameplay </a:t>
            </a:r>
            <a:r>
              <a:rPr lang="en-US" sz="1200" dirty="0" err="1">
                <a:solidFill>
                  <a:srgbClr val="000000"/>
                </a:solidFill>
                <a:latin typeface="Roboto Medium" pitchFamily="34" charset="0"/>
                <a:ea typeface="Roboto Medium" pitchFamily="34" charset="-122"/>
                <a:cs typeface="Roboto Medium" pitchFamily="34" charset="-120"/>
              </a:rPr>
              <a:t>đơn</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giản</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Nhiều</a:t>
            </a:r>
            <a:r>
              <a:rPr lang="en-US" sz="1200" dirty="0">
                <a:solidFill>
                  <a:srgbClr val="000000"/>
                </a:solidFill>
                <a:latin typeface="Roboto Medium" pitchFamily="34" charset="0"/>
                <a:ea typeface="Roboto Medium" pitchFamily="34" charset="-122"/>
                <a:cs typeface="Roboto Medium" pitchFamily="34" charset="-120"/>
              </a:rPr>
              <a:t> game 2D </a:t>
            </a:r>
            <a:r>
              <a:rPr lang="en-US" sz="1200" dirty="0" err="1">
                <a:solidFill>
                  <a:srgbClr val="000000"/>
                </a:solidFill>
                <a:latin typeface="Roboto Medium" pitchFamily="34" charset="0"/>
                <a:ea typeface="Roboto Medium" pitchFamily="34" charset="-122"/>
                <a:cs typeface="Roboto Medium" pitchFamily="34" charset="-120"/>
              </a:rPr>
              <a:t>có</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chiều</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sâu</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chiến</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thuật</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và</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câu</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chuyện</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phức</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tạp</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chứng</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minh</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rằng</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sự</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lựa</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chọn</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đồ</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họa</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không</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quyết</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định</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đến</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độ</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phức</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tạp</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của</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trải</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nghiệm</a:t>
            </a:r>
            <a:r>
              <a:rPr lang="en-US" sz="1200" dirty="0">
                <a:solidFill>
                  <a:srgbClr val="000000"/>
                </a:solidFill>
                <a:latin typeface="Roboto Medium" pitchFamily="34" charset="0"/>
                <a:ea typeface="Roboto Medium" pitchFamily="34" charset="-122"/>
                <a:cs typeface="Roboto Medium" pitchFamily="34" charset="-120"/>
              </a:rPr>
              <a:t>.</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59021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45832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71629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F497D"/>
                </a:solidFill>
                <a:latin typeface="Montserrat Black" pitchFamily="34" charset="0"/>
                <a:ea typeface="Montserrat Black" pitchFamily="34" charset="-122"/>
                <a:cs typeface="Montserrat Black" pitchFamily="34" charset="-120"/>
              </a:rPr>
              <a:t>Vector </a:t>
            </a:r>
            <a:r>
              <a:rPr lang="en-US" sz="1200" b="1" dirty="0" err="1">
                <a:solidFill>
                  <a:srgbClr val="1F497D"/>
                </a:solidFill>
                <a:latin typeface="Montserrat Black" pitchFamily="34" charset="0"/>
                <a:ea typeface="Montserrat Black" pitchFamily="34" charset="-122"/>
                <a:cs typeface="Montserrat Black" pitchFamily="34" charset="-120"/>
              </a:rPr>
              <a:t>được</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coi</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là</a:t>
            </a:r>
            <a:r>
              <a:rPr lang="en-US" sz="1200" b="1" dirty="0">
                <a:solidFill>
                  <a:srgbClr val="1F497D"/>
                </a:solidFill>
                <a:latin typeface="Montserrat Black" pitchFamily="34" charset="0"/>
                <a:ea typeface="Montserrat Black" pitchFamily="34" charset="-122"/>
                <a:cs typeface="Montserrat Black" pitchFamily="34" charset="-120"/>
              </a:rPr>
              <a:t> Trung </a:t>
            </a:r>
            <a:r>
              <a:rPr lang="en-US" sz="1200" b="1" dirty="0" err="1">
                <a:solidFill>
                  <a:srgbClr val="1F497D"/>
                </a:solidFill>
                <a:latin typeface="Montserrat Black" pitchFamily="34" charset="0"/>
                <a:ea typeface="Montserrat Black" pitchFamily="34" charset="-122"/>
                <a:cs typeface="Montserrat Black" pitchFamily="34" charset="-120"/>
              </a:rPr>
              <a:t>Tâm</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Của</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Đồ</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Họa</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7061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solidFill>
                  <a:srgbClr val="1F497D"/>
                </a:solidFill>
                <a:latin typeface="Montserrat Black" pitchFamily="34" charset="0"/>
                <a:ea typeface="Montserrat Black" pitchFamily="34" charset="-122"/>
                <a:cs typeface="Montserrat Black" pitchFamily="34" charset="-120"/>
              </a:rPr>
              <a:t>Phép</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Toán</a:t>
            </a:r>
            <a:r>
              <a:rPr lang="en-US" sz="1200" b="1" dirty="0">
                <a:solidFill>
                  <a:srgbClr val="1F497D"/>
                </a:solidFill>
                <a:latin typeface="Montserrat Black" pitchFamily="34" charset="0"/>
                <a:ea typeface="Montserrat Black" pitchFamily="34" charset="-122"/>
                <a:cs typeface="Montserrat Black" pitchFamily="34" charset="-120"/>
              </a:rPr>
              <a:t> Vector – Dot Product </a:t>
            </a:r>
            <a:r>
              <a:rPr lang="en-US" sz="1200" b="1" dirty="0" err="1">
                <a:solidFill>
                  <a:srgbClr val="1F497D"/>
                </a:solidFill>
                <a:latin typeface="Montserrat Black" pitchFamily="34" charset="0"/>
                <a:ea typeface="Montserrat Black" pitchFamily="34" charset="-122"/>
                <a:cs typeface="Montserrat Black" pitchFamily="34" charset="-120"/>
              </a:rPr>
              <a:t>được</a:t>
            </a:r>
            <a:r>
              <a:rPr lang="en-US" sz="1200" b="1" dirty="0">
                <a:solidFill>
                  <a:srgbClr val="1F497D"/>
                </a:solidFill>
                <a:latin typeface="Montserrat Black" pitchFamily="34" charset="0"/>
                <a:ea typeface="Montserrat Black" pitchFamily="34" charset="-122"/>
                <a:cs typeface="Montserrat Black" pitchFamily="34" charset="-120"/>
              </a:rPr>
              <a:t> dung </a:t>
            </a:r>
            <a:r>
              <a:rPr lang="en-US" sz="1200" b="1" dirty="0" err="1">
                <a:solidFill>
                  <a:srgbClr val="1F497D"/>
                </a:solidFill>
                <a:latin typeface="Montserrat Black" pitchFamily="34" charset="0"/>
                <a:ea typeface="Montserrat Black" pitchFamily="34" charset="-122"/>
                <a:cs typeface="Montserrat Black" pitchFamily="34" charset="-120"/>
              </a:rPr>
              <a:t>để</a:t>
            </a:r>
            <a:endParaRPr lang="en-US" sz="1200" b="1" dirty="0">
              <a:solidFill>
                <a:srgbClr val="1F497D"/>
              </a:solidFill>
              <a:latin typeface="Montserrat Black" pitchFamily="34" charset="0"/>
              <a:ea typeface="Montserrat Black" pitchFamily="34" charset="-122"/>
              <a:cs typeface="Montserrat Black"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Đo</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Lường</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Sự</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Tương</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Đồng</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810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531335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solidFill>
                  <a:srgbClr val="1F497D"/>
                </a:solidFill>
                <a:latin typeface="Montserrat Black" pitchFamily="34" charset="0"/>
                <a:ea typeface="Montserrat Black" pitchFamily="34" charset="-122"/>
                <a:cs typeface="Montserrat Black" pitchFamily="34" charset="-120"/>
              </a:rPr>
              <a:t>Phép</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Toán</a:t>
            </a:r>
            <a:r>
              <a:rPr lang="en-US" sz="1200" b="1" dirty="0">
                <a:solidFill>
                  <a:srgbClr val="1F497D"/>
                </a:solidFill>
                <a:latin typeface="Montserrat Black" pitchFamily="34" charset="0"/>
                <a:ea typeface="Montserrat Black" pitchFamily="34" charset="-122"/>
                <a:cs typeface="Montserrat Black" pitchFamily="34" charset="-120"/>
              </a:rPr>
              <a:t> Vector – Cross Product </a:t>
            </a:r>
            <a:r>
              <a:rPr lang="en-US" sz="1200" b="1" dirty="0" err="1">
                <a:solidFill>
                  <a:srgbClr val="1F497D"/>
                </a:solidFill>
                <a:latin typeface="Montserrat Black" pitchFamily="34" charset="0"/>
                <a:ea typeface="Montserrat Black" pitchFamily="34" charset="-122"/>
                <a:cs typeface="Montserrat Black" pitchFamily="34" charset="-120"/>
              </a:rPr>
              <a:t>được</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dùng</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để</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Tạo</a:t>
            </a:r>
            <a:r>
              <a:rPr lang="en-US" sz="1200" b="1" dirty="0">
                <a:solidFill>
                  <a:srgbClr val="1F497D"/>
                </a:solidFill>
                <a:latin typeface="Montserrat Black" pitchFamily="34" charset="0"/>
                <a:ea typeface="Montserrat Black" pitchFamily="34" charset="-122"/>
                <a:cs typeface="Montserrat Black" pitchFamily="34" charset="-120"/>
              </a:rPr>
              <a:t> Ra </a:t>
            </a:r>
            <a:r>
              <a:rPr lang="en-US" sz="1200" b="1" dirty="0" err="1">
                <a:solidFill>
                  <a:srgbClr val="1F497D"/>
                </a:solidFill>
                <a:latin typeface="Montserrat Black" pitchFamily="34" charset="0"/>
                <a:ea typeface="Montserrat Black" pitchFamily="34" charset="-122"/>
                <a:cs typeface="Montserrat Black" pitchFamily="34" charset="-120"/>
              </a:rPr>
              <a:t>Hướng</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Thứ</a:t>
            </a:r>
            <a:r>
              <a:rPr lang="en-US" sz="1200" b="1" dirty="0">
                <a:solidFill>
                  <a:srgbClr val="1F497D"/>
                </a:solidFill>
                <a:latin typeface="Montserrat Black" pitchFamily="34" charset="0"/>
                <a:ea typeface="Montserrat Black" pitchFamily="34" charset="-122"/>
                <a:cs typeface="Montserrat Black" pitchFamily="34" charset="-120"/>
              </a:rPr>
              <a:t> Ba</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531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89807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9122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96834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34752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652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Đồ</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họa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máy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ít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lĩnh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vực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tích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họa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quang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kỹ</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thuật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máy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biệt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cứng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loại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màn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thiết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nhập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vỉ</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mạch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đồ</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họa</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0000"/>
                </a:solidFill>
                <a:latin typeface="Montserrat Black" pitchFamily="34" charset="0"/>
                <a:ea typeface="Montserrat Black" pitchFamily="34" charset="-122"/>
                <a:cs typeface="Montserrat Black" pitchFamily="34" charset="-120"/>
              </a:rPr>
              <a:t>- In </a:t>
            </a:r>
            <a:r>
              <a:rPr lang="en-US" sz="1200" b="1" dirty="0" err="1">
                <a:solidFill>
                  <a:srgbClr val="000000"/>
                </a:solidFill>
                <a:latin typeface="Montserrat Black" pitchFamily="34" charset="0"/>
                <a:ea typeface="Montserrat Black" pitchFamily="34" charset="-122"/>
                <a:cs typeface="Montserrat Black" pitchFamily="34" charset="-120"/>
              </a:rPr>
              <a:t>ấn</a:t>
            </a:r>
            <a:r>
              <a:rPr lang="en-US" sz="1200" b="1" dirty="0">
                <a:solidFill>
                  <a:srgbClr val="000000"/>
                </a:solidFill>
                <a:latin typeface="Montserrat Black" pitchFamily="34" charset="0"/>
                <a:ea typeface="Montserrat Black" pitchFamily="34" charset="-122"/>
                <a:cs typeface="Montserrat Black" pitchFamily="34" charset="-120"/>
              </a:rPr>
              <a:t> &amp; </a:t>
            </a:r>
            <a:r>
              <a:rPr lang="en-US" sz="1200" b="1" dirty="0" err="1">
                <a:solidFill>
                  <a:srgbClr val="000000"/>
                </a:solidFill>
                <a:latin typeface="Montserrat Black" pitchFamily="34" charset="0"/>
                <a:ea typeface="Montserrat Black" pitchFamily="34" charset="-122"/>
                <a:cs typeface="Montserrat Black" pitchFamily="34" charset="-120"/>
              </a:rPr>
              <a:t>Quảng</a:t>
            </a:r>
            <a:r>
              <a:rPr lang="en-US" sz="1200" b="1" dirty="0">
                <a:solidFill>
                  <a:srgbClr val="000000"/>
                </a:solidFill>
                <a:latin typeface="Montserrat Black" pitchFamily="34" charset="0"/>
                <a:ea typeface="Montserrat Black" pitchFamily="34" charset="-122"/>
                <a:cs typeface="Montserrat Black" pitchFamily="34" charset="-120"/>
              </a:rPr>
              <a:t> </a:t>
            </a:r>
            <a:r>
              <a:rPr lang="en-US" sz="1200" b="1" dirty="0" err="1">
                <a:solidFill>
                  <a:srgbClr val="000000"/>
                </a:solidFill>
                <a:latin typeface="Montserrat Black" pitchFamily="34" charset="0"/>
                <a:ea typeface="Montserrat Black" pitchFamily="34" charset="-122"/>
                <a:cs typeface="Montserrat Black" pitchFamily="34" charset="-120"/>
              </a:rPr>
              <a:t>cáo</a:t>
            </a:r>
            <a:r>
              <a:rPr lang="en-US" sz="1200" b="1" dirty="0">
                <a:solidFill>
                  <a:srgbClr val="000000"/>
                </a:solidFill>
                <a:latin typeface="Montserrat Black" pitchFamily="34" charset="0"/>
                <a:ea typeface="Montserrat Black" pitchFamily="34" charset="-122"/>
                <a:cs typeface="Montserrat Black" pitchFamily="34" charset="-120"/>
              </a:rPr>
              <a:t>: </a:t>
            </a:r>
            <a:r>
              <a:rPr lang="en-US" sz="1200" dirty="0" err="1">
                <a:solidFill>
                  <a:srgbClr val="000000"/>
                </a:solidFill>
                <a:latin typeface="Roboto Medium" pitchFamily="34" charset="0"/>
                <a:ea typeface="Roboto Medium" pitchFamily="34" charset="-122"/>
                <a:cs typeface="Roboto Medium" pitchFamily="34" charset="-120"/>
              </a:rPr>
              <a:t>Từ</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các</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tạp</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chí</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lấp</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lánh</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đến</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các</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biển</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quảng</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cáo</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ấn</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tượng</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đồ</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họa</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máy</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tính</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là</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trái</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tim</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của</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ngành</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truyền</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thông</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thu</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hút</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sự</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chú</a:t>
            </a:r>
            <a:r>
              <a:rPr lang="en-US" sz="1200" dirty="0">
                <a:solidFill>
                  <a:srgbClr val="000000"/>
                </a:solidFill>
                <a:latin typeface="Roboto Medium" pitchFamily="34" charset="0"/>
                <a:ea typeface="Roboto Medium" pitchFamily="34" charset="-122"/>
                <a:cs typeface="Roboto Medium" pitchFamily="34" charset="-120"/>
              </a:rPr>
              <a:t> ý </a:t>
            </a:r>
            <a:r>
              <a:rPr lang="en-US" sz="1200" dirty="0" err="1">
                <a:solidFill>
                  <a:srgbClr val="000000"/>
                </a:solidFill>
                <a:latin typeface="Roboto Medium" pitchFamily="34" charset="0"/>
                <a:ea typeface="Roboto Medium" pitchFamily="34" charset="-122"/>
                <a:cs typeface="Roboto Medium" pitchFamily="34" charset="-120"/>
              </a:rPr>
              <a:t>của</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công</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chúng</a:t>
            </a:r>
            <a:r>
              <a:rPr lang="en-US" sz="1200" dirty="0">
                <a:solidFill>
                  <a:srgbClr val="000000"/>
                </a:solidFill>
                <a:latin typeface="Roboto Medium" pitchFamily="34" charset="0"/>
                <a:ea typeface="Roboto Medium" pitchFamily="34" charset="-122"/>
                <a:cs typeface="Roboto Medium" pitchFamily="34" charset="-120"/>
              </a:rPr>
              <a:t>.</a:t>
            </a:r>
            <a:br>
              <a:rPr lang="en-US" sz="1200" dirty="0">
                <a:solidFill>
                  <a:srgbClr val="000000"/>
                </a:solidFill>
                <a:latin typeface="Roboto Medium" pitchFamily="34" charset="0"/>
                <a:ea typeface="Roboto Medium" pitchFamily="34" charset="-122"/>
                <a:cs typeface="Roboto Medium" pitchFamily="34" charset="-120"/>
              </a:rPr>
            </a:br>
            <a:r>
              <a:rPr lang="en-US" sz="1200" dirty="0">
                <a:solidFill>
                  <a:srgbClr val="000000"/>
                </a:solidFill>
                <a:latin typeface="Roboto Medium" pitchFamily="34" charset="0"/>
                <a:ea typeface="Roboto Medium" pitchFamily="34" charset="-122"/>
                <a:cs typeface="Roboto Medium" pitchFamily="34" charset="-120"/>
              </a:rPr>
              <a:t>- </a:t>
            </a:r>
            <a:r>
              <a:rPr lang="en-US" sz="1200" b="1" dirty="0" err="1">
                <a:solidFill>
                  <a:srgbClr val="000000"/>
                </a:solidFill>
                <a:latin typeface="Montserrat Black" pitchFamily="34" charset="0"/>
                <a:ea typeface="Montserrat Black" pitchFamily="34" charset="-122"/>
                <a:cs typeface="Montserrat Black" pitchFamily="34" charset="-120"/>
              </a:rPr>
              <a:t>Phim</a:t>
            </a:r>
            <a:r>
              <a:rPr lang="en-US" sz="1200" b="1" dirty="0">
                <a:solidFill>
                  <a:srgbClr val="000000"/>
                </a:solidFill>
                <a:latin typeface="Montserrat Black" pitchFamily="34" charset="0"/>
                <a:ea typeface="Montserrat Black" pitchFamily="34" charset="-122"/>
                <a:cs typeface="Montserrat Black" pitchFamily="34" charset="-120"/>
              </a:rPr>
              <a:t> &amp; </a:t>
            </a:r>
            <a:r>
              <a:rPr lang="en-US" sz="1200" b="1" dirty="0" err="1">
                <a:solidFill>
                  <a:srgbClr val="000000"/>
                </a:solidFill>
                <a:latin typeface="Montserrat Black" pitchFamily="34" charset="0"/>
                <a:ea typeface="Montserrat Black" pitchFamily="34" charset="-122"/>
                <a:cs typeface="Montserrat Black" pitchFamily="34" charset="-120"/>
              </a:rPr>
              <a:t>Truyền</a:t>
            </a:r>
            <a:r>
              <a:rPr lang="en-US" sz="1200" b="1" dirty="0">
                <a:solidFill>
                  <a:srgbClr val="000000"/>
                </a:solidFill>
                <a:latin typeface="Montserrat Black" pitchFamily="34" charset="0"/>
                <a:ea typeface="Montserrat Black" pitchFamily="34" charset="-122"/>
                <a:cs typeface="Montserrat Black" pitchFamily="34" charset="-120"/>
              </a:rPr>
              <a:t> </a:t>
            </a:r>
            <a:r>
              <a:rPr lang="en-US" sz="1200" b="1" dirty="0" err="1">
                <a:solidFill>
                  <a:srgbClr val="000000"/>
                </a:solidFill>
                <a:latin typeface="Montserrat Black" pitchFamily="34" charset="0"/>
                <a:ea typeface="Montserrat Black" pitchFamily="34" charset="-122"/>
                <a:cs typeface="Montserrat Black" pitchFamily="34" charset="-120"/>
              </a:rPr>
              <a:t>hình</a:t>
            </a:r>
            <a:r>
              <a:rPr lang="en-US" sz="1200" b="1" dirty="0">
                <a:solidFill>
                  <a:srgbClr val="000000"/>
                </a:solidFill>
                <a:latin typeface="Montserrat Black" pitchFamily="34" charset="0"/>
                <a:ea typeface="Montserrat Black" pitchFamily="34" charset="-122"/>
                <a:cs typeface="Montserrat Black" pitchFamily="34" charset="-120"/>
              </a:rPr>
              <a:t>: </a:t>
            </a:r>
            <a:r>
              <a:rPr lang="en-US" sz="1200" dirty="0" err="1">
                <a:solidFill>
                  <a:srgbClr val="000000"/>
                </a:solidFill>
                <a:latin typeface="Roboto Medium" pitchFamily="34" charset="0"/>
                <a:ea typeface="Roboto Medium" pitchFamily="34" charset="-122"/>
                <a:cs typeface="Roboto Medium" pitchFamily="34" charset="-120"/>
              </a:rPr>
              <a:t>Các</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siêu</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phẩm</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điện</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ảnh</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và</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chương</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trình</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truyền</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hình</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không</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thể</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thiếu</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đồ</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họa</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để</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tạo</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ra</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những</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thế</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giới</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kỳ</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ảo</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và</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hiệu</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ứng</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hình</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ảnh</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sống</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động</a:t>
            </a:r>
            <a:r>
              <a:rPr lang="en-US" sz="1200" dirty="0">
                <a:solidFill>
                  <a:srgbClr val="000000"/>
                </a:solidFill>
                <a:latin typeface="Roboto Medium" pitchFamily="34" charset="0"/>
                <a:ea typeface="Roboto Medium" pitchFamily="34" charset="-122"/>
                <a:cs typeface="Roboto Medium" pitchFamily="34" charset="-120"/>
              </a:rPr>
              <a:t>.</a:t>
            </a:r>
            <a:br>
              <a:rPr lang="en-US" sz="1200" dirty="0">
                <a:solidFill>
                  <a:srgbClr val="000000"/>
                </a:solidFill>
                <a:latin typeface="Roboto Medium" pitchFamily="34" charset="0"/>
                <a:ea typeface="Roboto Medium" pitchFamily="34" charset="-122"/>
                <a:cs typeface="Roboto Medium" pitchFamily="34" charset="-120"/>
              </a:rPr>
            </a:br>
            <a:r>
              <a:rPr lang="en-US" sz="1200" dirty="0">
                <a:solidFill>
                  <a:srgbClr val="000000"/>
                </a:solidFill>
                <a:latin typeface="Roboto Medium" pitchFamily="34" charset="0"/>
                <a:ea typeface="Roboto Medium" pitchFamily="34" charset="-122"/>
                <a:cs typeface="Roboto Medium" pitchFamily="34" charset="-120"/>
              </a:rPr>
              <a:t>- </a:t>
            </a:r>
            <a:r>
              <a:rPr lang="en-US" sz="1200" b="1" dirty="0" err="1">
                <a:solidFill>
                  <a:srgbClr val="000000"/>
                </a:solidFill>
                <a:latin typeface="Montserrat Black" pitchFamily="34" charset="0"/>
                <a:ea typeface="Montserrat Black" pitchFamily="34" charset="-122"/>
                <a:cs typeface="Montserrat Black" pitchFamily="34" charset="-120"/>
              </a:rPr>
              <a:t>Trò</a:t>
            </a:r>
            <a:r>
              <a:rPr lang="en-US" sz="1200" b="1" dirty="0">
                <a:solidFill>
                  <a:srgbClr val="000000"/>
                </a:solidFill>
                <a:latin typeface="Montserrat Black" pitchFamily="34" charset="0"/>
                <a:ea typeface="Montserrat Black" pitchFamily="34" charset="-122"/>
                <a:cs typeface="Montserrat Black" pitchFamily="34" charset="-120"/>
              </a:rPr>
              <a:t> </a:t>
            </a:r>
            <a:r>
              <a:rPr lang="en-US" sz="1200" b="1" dirty="0" err="1">
                <a:solidFill>
                  <a:srgbClr val="000000"/>
                </a:solidFill>
                <a:latin typeface="Montserrat Black" pitchFamily="34" charset="0"/>
                <a:ea typeface="Montserrat Black" pitchFamily="34" charset="-122"/>
                <a:cs typeface="Montserrat Black" pitchFamily="34" charset="-120"/>
              </a:rPr>
              <a:t>chơi</a:t>
            </a:r>
            <a:r>
              <a:rPr lang="en-US" sz="1200" b="1" dirty="0">
                <a:solidFill>
                  <a:srgbClr val="000000"/>
                </a:solidFill>
                <a:latin typeface="Montserrat Black" pitchFamily="34" charset="0"/>
                <a:ea typeface="Montserrat Black" pitchFamily="34" charset="-122"/>
                <a:cs typeface="Montserrat Black" pitchFamily="34" charset="-120"/>
              </a:rPr>
              <a:t> </a:t>
            </a:r>
            <a:r>
              <a:rPr lang="en-US" sz="1200" b="1" dirty="0" err="1">
                <a:solidFill>
                  <a:srgbClr val="000000"/>
                </a:solidFill>
                <a:latin typeface="Montserrat Black" pitchFamily="34" charset="0"/>
                <a:ea typeface="Montserrat Black" pitchFamily="34" charset="-122"/>
                <a:cs typeface="Montserrat Black" pitchFamily="34" charset="-120"/>
              </a:rPr>
              <a:t>điện</a:t>
            </a:r>
            <a:r>
              <a:rPr lang="en-US" sz="1200" b="1" dirty="0">
                <a:solidFill>
                  <a:srgbClr val="000000"/>
                </a:solidFill>
                <a:latin typeface="Montserrat Black" pitchFamily="34" charset="0"/>
                <a:ea typeface="Montserrat Black" pitchFamily="34" charset="-122"/>
                <a:cs typeface="Montserrat Black" pitchFamily="34" charset="-120"/>
              </a:rPr>
              <a:t> </a:t>
            </a:r>
            <a:r>
              <a:rPr lang="en-US" sz="1200" b="1" dirty="0" err="1">
                <a:solidFill>
                  <a:srgbClr val="000000"/>
                </a:solidFill>
                <a:latin typeface="Montserrat Black" pitchFamily="34" charset="0"/>
                <a:ea typeface="Montserrat Black" pitchFamily="34" charset="-122"/>
                <a:cs typeface="Montserrat Black" pitchFamily="34" charset="-120"/>
              </a:rPr>
              <a:t>tử</a:t>
            </a:r>
            <a:r>
              <a:rPr lang="en-US" sz="1200" b="1" dirty="0">
                <a:solidFill>
                  <a:schemeClr val="tx1"/>
                </a:solidFill>
                <a:latin typeface="+mn-lt"/>
                <a:ea typeface="+mn-ea"/>
                <a:cs typeface="+mn-cs"/>
              </a:rPr>
              <a:t>: </a:t>
            </a:r>
            <a:r>
              <a:rPr lang="en-US" sz="1200" dirty="0">
                <a:solidFill>
                  <a:srgbClr val="000000"/>
                </a:solidFill>
                <a:latin typeface="Roboto Medium" pitchFamily="34" charset="0"/>
                <a:ea typeface="Roboto Medium" pitchFamily="34" charset="-122"/>
                <a:cs typeface="Roboto Medium" pitchFamily="34" charset="-120"/>
              </a:rPr>
              <a:t>Trong </a:t>
            </a:r>
            <a:r>
              <a:rPr lang="en-US" sz="1200" dirty="0" err="1">
                <a:solidFill>
                  <a:srgbClr val="000000"/>
                </a:solidFill>
                <a:latin typeface="Roboto Medium" pitchFamily="34" charset="0"/>
                <a:ea typeface="Roboto Medium" pitchFamily="34" charset="-122"/>
                <a:cs typeface="Roboto Medium" pitchFamily="34" charset="-120"/>
              </a:rPr>
              <a:t>nhiều</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thập</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kỷ</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đồ</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họa</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đã</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là</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yếu</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tố</a:t>
            </a:r>
            <a:r>
              <a:rPr lang="en-US" sz="1200" dirty="0">
                <a:solidFill>
                  <a:srgbClr val="000000"/>
                </a:solidFill>
                <a:latin typeface="Roboto Medium" pitchFamily="34" charset="0"/>
                <a:ea typeface="Roboto Medium" pitchFamily="34" charset="-122"/>
                <a:cs typeface="Roboto Medium" pitchFamily="34" charset="-120"/>
              </a:rPr>
              <a:t> then </a:t>
            </a:r>
            <a:r>
              <a:rPr lang="en-US" sz="1200" dirty="0" err="1">
                <a:solidFill>
                  <a:srgbClr val="000000"/>
                </a:solidFill>
                <a:latin typeface="Roboto Medium" pitchFamily="34" charset="0"/>
                <a:ea typeface="Roboto Medium" pitchFamily="34" charset="-122"/>
                <a:cs typeface="Roboto Medium" pitchFamily="34" charset="-120"/>
              </a:rPr>
              <a:t>chốt</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thậm</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chí</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định</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đoạt</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thành</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công</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của</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một</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tựa</a:t>
            </a:r>
            <a:r>
              <a:rPr lang="en-US" sz="1200" dirty="0">
                <a:solidFill>
                  <a:srgbClr val="000000"/>
                </a:solidFill>
                <a:latin typeface="Roboto Medium" pitchFamily="34" charset="0"/>
                <a:ea typeface="Roboto Medium" pitchFamily="34" charset="-122"/>
                <a:cs typeface="Roboto Medium" pitchFamily="34" charset="-120"/>
              </a:rPr>
              <a:t> game. </a:t>
            </a:r>
            <a:r>
              <a:rPr lang="en-US" sz="1200" dirty="0" err="1">
                <a:solidFill>
                  <a:srgbClr val="000000"/>
                </a:solidFill>
                <a:latin typeface="Roboto Medium" pitchFamily="34" charset="0"/>
                <a:ea typeface="Roboto Medium" pitchFamily="34" charset="-122"/>
                <a:cs typeface="Roboto Medium" pitchFamily="34" charset="-120"/>
              </a:rPr>
              <a:t>Dù</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người</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chơi</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ngày</a:t>
            </a:r>
            <a:r>
              <a:rPr lang="en-US" sz="1200" dirty="0">
                <a:solidFill>
                  <a:srgbClr val="000000"/>
                </a:solidFill>
                <a:latin typeface="Roboto Medium" pitchFamily="34" charset="0"/>
                <a:ea typeface="Roboto Medium" pitchFamily="34" charset="-122"/>
                <a:cs typeface="Roboto Medium" pitchFamily="34" charset="-120"/>
              </a:rPr>
              <a:t> nay </a:t>
            </a:r>
            <a:r>
              <a:rPr lang="en-US" sz="1200" dirty="0" err="1">
                <a:solidFill>
                  <a:srgbClr val="000000"/>
                </a:solidFill>
                <a:latin typeface="Roboto Medium" pitchFamily="34" charset="0"/>
                <a:ea typeface="Roboto Medium" pitchFamily="34" charset="-122"/>
                <a:cs typeface="Roboto Medium" pitchFamily="34" charset="-120"/>
              </a:rPr>
              <a:t>khắt</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khe</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hơn</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đồ</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họa</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vẫn</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là</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trụ</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cột</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không</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thể</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thiếu</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mang</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lại</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trải</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nghiệm</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thị</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giác</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tuyệt</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vời</a:t>
            </a:r>
            <a:r>
              <a:rPr lang="en-US" sz="1200" dirty="0">
                <a:solidFill>
                  <a:srgbClr val="000000"/>
                </a:solidFill>
                <a:latin typeface="Roboto Medium" pitchFamily="34" charset="0"/>
                <a:ea typeface="Roboto Medium" pitchFamily="34" charset="-122"/>
                <a:cs typeface="Roboto Medium" pitchFamily="34" charset="-120"/>
              </a:rPr>
              <a:t>.</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latin typeface="Roboto Medium" pitchFamily="34" charset="0"/>
                <a:ea typeface="Roboto Medium" pitchFamily="34" charset="-122"/>
                <a:cs typeface="Roboto Medium" pitchFamily="34" charset="-120"/>
              </a:rPr>
              <a:t>Trong </a:t>
            </a:r>
            <a:r>
              <a:rPr lang="en-US" sz="1800" dirty="0" err="1">
                <a:solidFill>
                  <a:srgbClr val="000000"/>
                </a:solidFill>
                <a:latin typeface="Roboto Medium" pitchFamily="34" charset="0"/>
                <a:ea typeface="Roboto Medium" pitchFamily="34" charset="-122"/>
                <a:cs typeface="Roboto Medium" pitchFamily="34" charset="-120"/>
              </a:rPr>
              <a:t>quảng</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cáo</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một</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hình</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ảnh</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đẹp</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có</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thể</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truyền</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tải</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toàn</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bộ</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thông</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điệp</a:t>
            </a:r>
            <a:r>
              <a:rPr lang="en-US" sz="1800" dirty="0">
                <a:solidFill>
                  <a:srgbClr val="000000"/>
                </a:solidFill>
                <a:latin typeface="Roboto Medium" pitchFamily="34" charset="0"/>
                <a:ea typeface="Roboto Medium" pitchFamily="34" charset="-122"/>
                <a:cs typeface="Roboto Medium" pitchFamily="34" charset="-120"/>
              </a:rPr>
              <a:t>. Trong game, </a:t>
            </a:r>
            <a:r>
              <a:rPr lang="en-US" sz="1800" dirty="0" err="1">
                <a:solidFill>
                  <a:srgbClr val="000000"/>
                </a:solidFill>
                <a:latin typeface="Roboto Medium" pitchFamily="34" charset="0"/>
                <a:ea typeface="Roboto Medium" pitchFamily="34" charset="-122"/>
                <a:cs typeface="Roboto Medium" pitchFamily="34" charset="-120"/>
              </a:rPr>
              <a:t>hình</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ảnh</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không</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chỉ</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đẹp</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mà</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còn</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phải</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tương</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tác</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được</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tạo</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ra</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một</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trải</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nghiệm</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đa</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chiều</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khiến</a:t>
            </a:r>
            <a:r>
              <a:rPr lang="en-US" sz="1800" dirty="0">
                <a:solidFill>
                  <a:srgbClr val="000000"/>
                </a:solidFill>
                <a:latin typeface="Roboto Medium" pitchFamily="34" charset="0"/>
                <a:ea typeface="Roboto Medium" pitchFamily="34" charset="-122"/>
                <a:cs typeface="Roboto Medium" pitchFamily="34" charset="-120"/>
              </a:rPr>
              <a:t> game </a:t>
            </a:r>
            <a:r>
              <a:rPr lang="en-US" sz="1800" dirty="0" err="1">
                <a:solidFill>
                  <a:srgbClr val="000000"/>
                </a:solidFill>
                <a:latin typeface="Roboto Medium" pitchFamily="34" charset="0"/>
                <a:ea typeface="Roboto Medium" pitchFamily="34" charset="-122"/>
                <a:cs typeface="Roboto Medium" pitchFamily="34" charset="-120"/>
              </a:rPr>
              <a:t>hấp</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dẫn</a:t>
            </a:r>
            <a:r>
              <a:rPr lang="en-US" sz="1800" dirty="0">
                <a:solidFill>
                  <a:srgbClr val="000000"/>
                </a:solidFill>
                <a:latin typeface="Roboto Medium" pitchFamily="34" charset="0"/>
                <a:ea typeface="Roboto Medium" pitchFamily="34" charset="-122"/>
                <a:cs typeface="Roboto Medium" pitchFamily="34" charset="-120"/>
              </a:rPr>
              <a:t> </a:t>
            </a:r>
            <a:r>
              <a:rPr lang="en-US" sz="1800" dirty="0" err="1">
                <a:solidFill>
                  <a:srgbClr val="000000"/>
                </a:solidFill>
                <a:latin typeface="Roboto Medium" pitchFamily="34" charset="0"/>
                <a:ea typeface="Roboto Medium" pitchFamily="34" charset="-122"/>
                <a:cs typeface="Roboto Medium" pitchFamily="34" charset="-120"/>
              </a:rPr>
              <a:t>hơn</a:t>
            </a:r>
            <a:endPar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Dẫn</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chứng</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trailer game/</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phim</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thường</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khoe</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đồ</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họa</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trước</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(Avatar/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BlackMyth</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Wukong</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vi-VN" sz="1800" b="1" dirty="0">
                <a:solidFill>
                  <a:srgbClr val="303030"/>
                </a:solidFill>
                <a:highlight>
                  <a:srgbClr val="FFFFFF"/>
                </a:highlight>
                <a:latin typeface="Google Sans Text"/>
              </a:rPr>
              <a:t>Kết xuất </a:t>
            </a:r>
            <a:r>
              <a:rPr lang="vi-VN" sz="1800" b="1" dirty="0" err="1">
                <a:solidFill>
                  <a:srgbClr val="303030"/>
                </a:solidFill>
                <a:highlight>
                  <a:srgbClr val="FFFFFF"/>
                </a:highlight>
                <a:latin typeface="Google Sans Text"/>
              </a:rPr>
              <a:t>ngọại</a:t>
            </a:r>
            <a:r>
              <a:rPr lang="vi-VN" sz="1800" b="1" dirty="0">
                <a:solidFill>
                  <a:srgbClr val="303030"/>
                </a:solidFill>
                <a:highlight>
                  <a:srgbClr val="FFFFFF"/>
                </a:highlight>
                <a:latin typeface="Google Sans Text"/>
              </a:rPr>
              <a:t> tuyến: </a:t>
            </a:r>
            <a:r>
              <a:rPr lang="vi-VN" sz="1800" b="1" dirty="0" err="1">
                <a:solidFill>
                  <a:srgbClr val="303030"/>
                </a:solidFill>
                <a:highlight>
                  <a:srgbClr val="FFFFFF"/>
                </a:highlight>
                <a:latin typeface="Google Sans Text"/>
              </a:rPr>
              <a:t>thuờng</a:t>
            </a:r>
            <a:r>
              <a:rPr lang="vi-VN" sz="1800" b="1" dirty="0">
                <a:solidFill>
                  <a:srgbClr val="303030"/>
                </a:solidFill>
                <a:highlight>
                  <a:srgbClr val="FFFFFF"/>
                </a:highlight>
                <a:latin typeface="Google Sans Text"/>
              </a:rPr>
              <a:t> được ứng dụng trong phim ảnh truyền hình và ngành in ấn </a:t>
            </a:r>
            <a:br>
              <a:rPr lang="vi-VN" sz="1800" b="1" dirty="0">
                <a:solidFill>
                  <a:srgbClr val="303030"/>
                </a:solidFill>
                <a:highlight>
                  <a:srgbClr val="FFFFFF"/>
                </a:highlight>
                <a:latin typeface="Google Sans Text"/>
              </a:rPr>
            </a:br>
            <a:r>
              <a:rPr lang="vi-VN" sz="1800" b="1" dirty="0">
                <a:solidFill>
                  <a:srgbClr val="303030"/>
                </a:solidFill>
                <a:highlight>
                  <a:srgbClr val="FFFFFF"/>
                </a:highlight>
                <a:latin typeface="Google Sans Text"/>
              </a:rPr>
              <a:t> </a:t>
            </a:r>
            <a:r>
              <a:rPr lang="vi-VN" sz="1800" b="1" dirty="0" err="1">
                <a:solidFill>
                  <a:srgbClr val="303030"/>
                </a:solidFill>
                <a:highlight>
                  <a:srgbClr val="FFFFFF"/>
                </a:highlight>
                <a:latin typeface="Google Sans Text"/>
              </a:rPr>
              <a:t>VD:</a:t>
            </a:r>
            <a:r>
              <a:rPr lang="vi-VN" sz="2800" b="0" i="0" dirty="0" err="1">
                <a:solidFill>
                  <a:srgbClr val="303030"/>
                </a:solidFill>
                <a:effectLst/>
                <a:highlight>
                  <a:srgbClr val="FFFFFF"/>
                </a:highlight>
                <a:latin typeface="Google Sans Text"/>
              </a:rPr>
              <a:t>Các</a:t>
            </a:r>
            <a:r>
              <a:rPr lang="vi-VN" sz="2800" b="0" i="0" dirty="0">
                <a:solidFill>
                  <a:srgbClr val="303030"/>
                </a:solidFill>
                <a:effectLst/>
                <a:highlight>
                  <a:srgbClr val="FFFFFF"/>
                </a:highlight>
                <a:latin typeface="Google Sans Text"/>
              </a:rPr>
              <a:t> bộ phim hoạt hình như </a:t>
            </a:r>
            <a:r>
              <a:rPr lang="vi-VN" sz="2800" b="0" i="1" dirty="0" err="1">
                <a:solidFill>
                  <a:srgbClr val="303030"/>
                </a:solidFill>
                <a:effectLst/>
                <a:highlight>
                  <a:srgbClr val="FFFFFF"/>
                </a:highlight>
                <a:latin typeface="Google Sans Text"/>
              </a:rPr>
              <a:t>Shrek</a:t>
            </a:r>
            <a:r>
              <a:rPr lang="vi-VN" sz="2800" b="0" i="1" dirty="0">
                <a:solidFill>
                  <a:srgbClr val="303030"/>
                </a:solidFill>
                <a:effectLst/>
                <a:highlight>
                  <a:srgbClr val="FFFFFF"/>
                </a:highlight>
                <a:latin typeface="Google Sans Text"/>
              </a:rPr>
              <a:t> 3</a:t>
            </a:r>
            <a:r>
              <a:rPr lang="vi-VN" sz="2800" b="0" i="0" dirty="0">
                <a:solidFill>
                  <a:srgbClr val="303030"/>
                </a:solidFill>
                <a:effectLst/>
                <a:highlight>
                  <a:srgbClr val="FFFFFF"/>
                </a:highlight>
                <a:latin typeface="Google Sans Text"/>
              </a:rPr>
              <a:t>, </a:t>
            </a:r>
            <a:r>
              <a:rPr lang="vi-VN" sz="2800" b="0" i="1" dirty="0" err="1">
                <a:solidFill>
                  <a:srgbClr val="303030"/>
                </a:solidFill>
                <a:effectLst/>
                <a:highlight>
                  <a:srgbClr val="FFFFFF"/>
                </a:highlight>
                <a:latin typeface="Google Sans Text"/>
              </a:rPr>
              <a:t>Finding</a:t>
            </a:r>
            <a:r>
              <a:rPr lang="vi-VN" sz="2800" b="0" i="1" dirty="0">
                <a:solidFill>
                  <a:srgbClr val="303030"/>
                </a:solidFill>
                <a:effectLst/>
                <a:highlight>
                  <a:srgbClr val="FFFFFF"/>
                </a:highlight>
                <a:latin typeface="Google Sans Text"/>
              </a:rPr>
              <a:t> </a:t>
            </a:r>
            <a:r>
              <a:rPr lang="vi-VN" sz="2800" b="0" i="1" dirty="0" err="1">
                <a:solidFill>
                  <a:srgbClr val="303030"/>
                </a:solidFill>
                <a:effectLst/>
                <a:highlight>
                  <a:srgbClr val="FFFFFF"/>
                </a:highlight>
                <a:latin typeface="Google Sans Text"/>
              </a:rPr>
              <a:t>Nemo</a:t>
            </a:r>
            <a:r>
              <a:rPr lang="vi-VN" sz="2800" b="0" i="0" dirty="0">
                <a:solidFill>
                  <a:srgbClr val="303030"/>
                </a:solidFill>
                <a:effectLst/>
                <a:highlight>
                  <a:srgbClr val="FFFFFF"/>
                </a:highlight>
                <a:latin typeface="Google Sans Text"/>
              </a:rPr>
              <a:t>, hay các hiệu ứng đặc biệt trong phim </a:t>
            </a:r>
            <a:r>
              <a:rPr lang="vi-VN" sz="2800" b="0" i="1" dirty="0">
                <a:solidFill>
                  <a:srgbClr val="303030"/>
                </a:solidFill>
                <a:effectLst/>
                <a:highlight>
                  <a:srgbClr val="FFFFFF"/>
                </a:highlight>
                <a:latin typeface="Google Sans Text"/>
              </a:rPr>
              <a:t>300</a:t>
            </a:r>
            <a:r>
              <a:rPr lang="vi-VN" sz="2800" b="0" i="0" dirty="0">
                <a:solidFill>
                  <a:srgbClr val="303030"/>
                </a:solidFill>
                <a:effectLst/>
                <a:highlight>
                  <a:srgbClr val="FFFFFF"/>
                </a:highlight>
                <a:latin typeface="Google Sans Text"/>
              </a:rPr>
              <a:t> và </a:t>
            </a:r>
            <a:r>
              <a:rPr lang="vi-VN" sz="2800" b="0" i="1" dirty="0">
                <a:solidFill>
                  <a:srgbClr val="303030"/>
                </a:solidFill>
                <a:effectLst/>
                <a:highlight>
                  <a:srgbClr val="FFFFFF"/>
                </a:highlight>
                <a:latin typeface="Google Sans Text"/>
              </a:rPr>
              <a:t>Sin </a:t>
            </a:r>
            <a:r>
              <a:rPr lang="vi-VN" sz="2800" b="0" i="1" dirty="0" err="1">
                <a:solidFill>
                  <a:srgbClr val="303030"/>
                </a:solidFill>
                <a:effectLst/>
                <a:highlight>
                  <a:srgbClr val="FFFFFF"/>
                </a:highlight>
                <a:latin typeface="Google Sans Text"/>
              </a:rPr>
              <a:t>City</a:t>
            </a:r>
            <a:r>
              <a:rPr lang="vi-VN" sz="2800" b="0" i="0" dirty="0">
                <a:solidFill>
                  <a:srgbClr val="303030"/>
                </a:solidFill>
                <a:effectLst/>
                <a:highlight>
                  <a:srgbClr val="FFFFFF"/>
                </a:highlight>
                <a:latin typeface="Google Sans Text"/>
              </a:rPr>
              <a:t> đều sử dụng kết xuất ngoại tuyến để đạt được chất lượng hình ảnh mong muốn</a:t>
            </a:r>
          </a:p>
          <a:p>
            <a:pPr marL="285750" indent="-285750">
              <a:buFontTx/>
              <a:buChar char="-"/>
            </a:pPr>
            <a:endParaRPr lang="vi-VN" sz="2800" b="0" i="0" dirty="0">
              <a:solidFill>
                <a:srgbClr val="303030"/>
              </a:solidFill>
              <a:effectLst/>
              <a:highlight>
                <a:srgbClr val="FFFFFF"/>
              </a:highlight>
              <a:latin typeface="Google Sans Text"/>
            </a:endParaRPr>
          </a:p>
          <a:p>
            <a:pPr marL="285750" indent="-285750">
              <a:buFontTx/>
              <a:buChar char="-"/>
            </a:pPr>
            <a:endParaRPr lang="vi-VN" sz="1800" b="1" dirty="0">
              <a:solidFill>
                <a:srgbClr val="303030"/>
              </a:solidFill>
              <a:highlight>
                <a:srgbClr val="FFFFFF"/>
              </a:highlight>
              <a:latin typeface="Google Sans Text"/>
            </a:endParaRPr>
          </a:p>
          <a:p>
            <a:r>
              <a:rPr lang="vi-VN" sz="1800" b="1" dirty="0">
                <a:solidFill>
                  <a:srgbClr val="303030"/>
                </a:solidFill>
                <a:highlight>
                  <a:srgbClr val="FFFFFF"/>
                </a:highlight>
                <a:latin typeface="Google Sans Text"/>
              </a:rPr>
              <a:t>- Kết xuất thời gian thực: </a:t>
            </a:r>
            <a:r>
              <a:rPr lang="vi-VN" b="0" i="0" dirty="0">
                <a:solidFill>
                  <a:srgbClr val="303030"/>
                </a:solidFill>
                <a:effectLst/>
                <a:highlight>
                  <a:srgbClr val="FFFFFF"/>
                </a:highlight>
                <a:latin typeface="Google Sans Text"/>
              </a:rPr>
              <a:t>là nền tảng cốt lõi của ngành công nghiệp </a:t>
            </a:r>
            <a:r>
              <a:rPr lang="vi-VN" b="0" i="0" dirty="0" err="1">
                <a:solidFill>
                  <a:srgbClr val="303030"/>
                </a:solidFill>
                <a:effectLst/>
                <a:highlight>
                  <a:srgbClr val="FFFFFF"/>
                </a:highlight>
                <a:latin typeface="Google Sans Text"/>
              </a:rPr>
              <a:t>video</a:t>
            </a:r>
            <a:r>
              <a:rPr lang="vi-VN" b="0" i="0" dirty="0">
                <a:solidFill>
                  <a:srgbClr val="303030"/>
                </a:solidFill>
                <a:effectLst/>
                <a:highlight>
                  <a:srgbClr val="FFFFFF"/>
                </a:highlight>
                <a:latin typeface="Google Sans Text"/>
              </a:rPr>
              <a:t> </a:t>
            </a:r>
            <a:r>
              <a:rPr lang="vi-VN" b="0" i="0" dirty="0" err="1">
                <a:solidFill>
                  <a:srgbClr val="303030"/>
                </a:solidFill>
                <a:effectLst/>
                <a:highlight>
                  <a:srgbClr val="FFFFFF"/>
                </a:highlight>
                <a:latin typeface="Google Sans Text"/>
              </a:rPr>
              <a:t>game</a:t>
            </a:r>
            <a:r>
              <a:rPr lang="vi-VN" b="0" i="0" dirty="0">
                <a:solidFill>
                  <a:srgbClr val="303030"/>
                </a:solidFill>
                <a:effectLst/>
                <a:highlight>
                  <a:srgbClr val="FFFFFF"/>
                </a:highlight>
                <a:latin typeface="Google Sans Text"/>
              </a:rPr>
              <a:t>, nơi mà hình ảnh phải được tính toán và hiển thị gần như tức thời để phản hồi lại các hành động của người chơi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5184644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2590800"/>
            <a:ext cx="10363200" cy="1470025"/>
          </a:xfrm>
        </p:spPr>
        <p:txBody>
          <a:bodyPr/>
          <a:lstStyle>
            <a:lvl1pPr>
              <a:defRPr b="1">
                <a:solidFill>
                  <a:srgbClr val="C00000"/>
                </a:solidFill>
                <a:latin typeface="Tahoma" pitchFamily="34" charset="0"/>
                <a:cs typeface="Tahoma" pitchFamily="34"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Tahoma" pitchFamily="34" charset="0"/>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6498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Tahoma" pitchFamily="34" charset="0"/>
                <a:cs typeface="Tahoma"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Tahoma" pitchFamily="34" charset="0"/>
                <a:cs typeface="Tahoma" pitchFamily="34" charset="0"/>
              </a:defRPr>
            </a:lvl1pPr>
            <a:lvl2pPr>
              <a:defRPr>
                <a:latin typeface="Tahoma" pitchFamily="34" charset="0"/>
                <a:cs typeface="Tahoma" pitchFamily="34" charset="0"/>
              </a:defRPr>
            </a:lvl2pPr>
            <a:lvl3pPr>
              <a:defRPr>
                <a:latin typeface="Tahoma" pitchFamily="34" charset="0"/>
                <a:cs typeface="Tahoma" pitchFamily="34" charset="0"/>
              </a:defRPr>
            </a:lvl3pPr>
            <a:lvl4pPr>
              <a:defRPr>
                <a:latin typeface="Tahoma" pitchFamily="34" charset="0"/>
                <a:cs typeface="Tahoma" pitchFamily="34" charset="0"/>
              </a:defRPr>
            </a:lvl4pPr>
            <a:lvl5pPr>
              <a:defRPr>
                <a:latin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57186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08721"/>
            <a:ext cx="2537387" cy="5217443"/>
          </a:xfrm>
        </p:spPr>
        <p:txBody>
          <a:bodyPr vert="eaVert"/>
          <a:lstStyle>
            <a:lvl1pPr>
              <a:defRPr>
                <a:latin typeface="Tahoma" pitchFamily="34" charset="0"/>
                <a:cs typeface="Tahoma"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908721"/>
            <a:ext cx="7598635" cy="5217443"/>
          </a:xfrm>
        </p:spPr>
        <p:txBody>
          <a:bodyPr vert="eaVert"/>
          <a:lstStyle>
            <a:lvl1pPr>
              <a:defRPr>
                <a:latin typeface="Tahoma" pitchFamily="34" charset="0"/>
                <a:cs typeface="Tahoma" pitchFamily="34" charset="0"/>
              </a:defRPr>
            </a:lvl1pPr>
            <a:lvl2pPr>
              <a:defRPr>
                <a:latin typeface="Tahoma" pitchFamily="34" charset="0"/>
                <a:cs typeface="Tahoma" pitchFamily="34" charset="0"/>
              </a:defRPr>
            </a:lvl2pPr>
            <a:lvl3pPr>
              <a:defRPr>
                <a:latin typeface="Tahoma" pitchFamily="34" charset="0"/>
                <a:cs typeface="Tahoma" pitchFamily="34" charset="0"/>
              </a:defRPr>
            </a:lvl3pPr>
            <a:lvl4pPr>
              <a:defRPr>
                <a:latin typeface="Tahoma" pitchFamily="34" charset="0"/>
                <a:cs typeface="Tahoma" pitchFamily="34" charset="0"/>
              </a:defRPr>
            </a:lvl4pPr>
            <a:lvl5pPr>
              <a:defRPr>
                <a:latin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76868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MG-SLIDE OPT-8">
    <p:spTree>
      <p:nvGrpSpPr>
        <p:cNvPr id="1" name=""/>
        <p:cNvGrpSpPr/>
        <p:nvPr/>
      </p:nvGrpSpPr>
      <p:grpSpPr>
        <a:xfrm>
          <a:off x="0" y="0"/>
          <a:ext cx="0" cy="0"/>
          <a:chOff x="0" y="0"/>
          <a:chExt cx="0" cy="0"/>
        </a:xfrm>
      </p:grpSpPr>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0" y="683653"/>
            <a:ext cx="3632200" cy="287130"/>
          </a:xfrm>
          <a:prstGeom prst="rect">
            <a:avLst/>
          </a:prstGeom>
          <a:noFill/>
        </p:spPr>
        <p:txBody>
          <a:bodyPr wrap="square" rtlCol="0">
            <a:spAutoFit/>
          </a:bodyPr>
          <a:lstStyle>
            <a:lvl1pPr>
              <a:defRPr lang="uk-UA" sz="1266"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277603" y="6199205"/>
            <a:ext cx="1155700" cy="334835"/>
          </a:xfrm>
          <a:prstGeom prst="rect">
            <a:avLst/>
          </a:prstGeom>
          <a:noFill/>
        </p:spPr>
        <p:txBody>
          <a:bodyPr wrap="square" rtlCol="0">
            <a:spAutoFit/>
          </a:bodyPr>
          <a:lstStyle>
            <a:lvl1pPr>
              <a:defRPr lang="uk-UA" sz="788"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0" y="1600200"/>
            <a:ext cx="6096000" cy="3657600"/>
          </a:xfrm>
          <a:prstGeom prst="rect">
            <a:avLst/>
          </a:prstGeom>
        </p:spPr>
        <p:txBody>
          <a:bodyPr/>
          <a:lstStyle/>
          <a:p>
            <a:endParaRPr lang="uk-UA"/>
          </a:p>
        </p:txBody>
      </p:sp>
    </p:spTree>
    <p:extLst>
      <p:ext uri="{BB962C8B-B14F-4D97-AF65-F5344CB8AC3E}">
        <p14:creationId xmlns:p14="http://schemas.microsoft.com/office/powerpoint/2010/main" val="3591113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AFA"/>
          </a:solidFill>
          <a:ln/>
        </p:spPr>
      </p:sp>
      <p:sp>
        <p:nvSpPr>
          <p:cNvPr id="3" name="Shape 1"/>
          <p:cNvSpPr/>
          <p:nvPr/>
        </p:nvSpPr>
        <p:spPr>
          <a:xfrm>
            <a:off x="0" y="0"/>
            <a:ext cx="12192000" cy="6858000"/>
          </a:xfrm>
          <a:prstGeom prst="rect">
            <a:avLst/>
          </a:prstGeom>
          <a:solidFill>
            <a:srgbClr val="FFFFFF"/>
          </a:solidFill>
          <a:ln/>
        </p:spPr>
      </p:sp>
    </p:spTree>
    <p:extLst>
      <p:ext uri="{BB962C8B-B14F-4D97-AF65-F5344CB8AC3E}">
        <p14:creationId xmlns:p14="http://schemas.microsoft.com/office/powerpoint/2010/main" val="31891417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AFA"/>
          </a:solidFill>
          <a:ln/>
        </p:spPr>
      </p:sp>
      <p:sp>
        <p:nvSpPr>
          <p:cNvPr id="3" name="Shape 1"/>
          <p:cNvSpPr/>
          <p:nvPr/>
        </p:nvSpPr>
        <p:spPr>
          <a:xfrm>
            <a:off x="0" y="0"/>
            <a:ext cx="12192000" cy="6858000"/>
          </a:xfrm>
          <a:prstGeom prst="rect">
            <a:avLst/>
          </a:prstGeom>
          <a:solidFill>
            <a:srgbClr val="FFFFFF"/>
          </a:solidFill>
          <a:ln/>
        </p:spPr>
      </p:sp>
    </p:spTree>
    <p:extLst>
      <p:ext uri="{BB962C8B-B14F-4D97-AF65-F5344CB8AC3E}">
        <p14:creationId xmlns:p14="http://schemas.microsoft.com/office/powerpoint/2010/main" val="697053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AFA"/>
          </a:solidFill>
          <a:ln/>
        </p:spPr>
      </p:sp>
      <p:sp>
        <p:nvSpPr>
          <p:cNvPr id="3" name="Shape 1"/>
          <p:cNvSpPr/>
          <p:nvPr/>
        </p:nvSpPr>
        <p:spPr>
          <a:xfrm>
            <a:off x="0" y="0"/>
            <a:ext cx="12192000" cy="6858000"/>
          </a:xfrm>
          <a:prstGeom prst="rect">
            <a:avLst/>
          </a:prstGeom>
          <a:solidFill>
            <a:srgbClr val="FFFFFF"/>
          </a:solidFill>
          <a:ln/>
        </p:spPr>
      </p:sp>
    </p:spTree>
    <p:extLst>
      <p:ext uri="{BB962C8B-B14F-4D97-AF65-F5344CB8AC3E}">
        <p14:creationId xmlns:p14="http://schemas.microsoft.com/office/powerpoint/2010/main" val="3933090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AFA"/>
          </a:solidFill>
          <a:ln/>
        </p:spPr>
      </p:sp>
      <p:sp>
        <p:nvSpPr>
          <p:cNvPr id="3" name="Shape 1"/>
          <p:cNvSpPr/>
          <p:nvPr/>
        </p:nvSpPr>
        <p:spPr>
          <a:xfrm>
            <a:off x="0" y="0"/>
            <a:ext cx="12192000" cy="6858000"/>
          </a:xfrm>
          <a:prstGeom prst="rect">
            <a:avLst/>
          </a:prstGeom>
          <a:solidFill>
            <a:srgbClr val="FFFFFF"/>
          </a:solidFill>
          <a:ln/>
        </p:spPr>
      </p:sp>
    </p:spTree>
    <p:extLst>
      <p:ext uri="{BB962C8B-B14F-4D97-AF65-F5344CB8AC3E}">
        <p14:creationId xmlns:p14="http://schemas.microsoft.com/office/powerpoint/2010/main" val="13497717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AFA"/>
          </a:solidFill>
          <a:ln/>
        </p:spPr>
      </p:sp>
      <p:sp>
        <p:nvSpPr>
          <p:cNvPr id="3" name="Shape 1"/>
          <p:cNvSpPr/>
          <p:nvPr/>
        </p:nvSpPr>
        <p:spPr>
          <a:xfrm>
            <a:off x="0" y="0"/>
            <a:ext cx="12192000" cy="6858000"/>
          </a:xfrm>
          <a:prstGeom prst="rect">
            <a:avLst/>
          </a:prstGeom>
          <a:solidFill>
            <a:srgbClr val="FFFFFF"/>
          </a:solidFill>
          <a:ln/>
        </p:spPr>
      </p:sp>
    </p:spTree>
    <p:extLst>
      <p:ext uri="{BB962C8B-B14F-4D97-AF65-F5344CB8AC3E}">
        <p14:creationId xmlns:p14="http://schemas.microsoft.com/office/powerpoint/2010/main" val="35474113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AFA"/>
          </a:solidFill>
          <a:ln/>
        </p:spPr>
      </p:sp>
      <p:sp>
        <p:nvSpPr>
          <p:cNvPr id="3" name="Shape 1"/>
          <p:cNvSpPr/>
          <p:nvPr/>
        </p:nvSpPr>
        <p:spPr>
          <a:xfrm>
            <a:off x="0" y="0"/>
            <a:ext cx="12192000" cy="6858000"/>
          </a:xfrm>
          <a:prstGeom prst="rect">
            <a:avLst/>
          </a:prstGeom>
          <a:solidFill>
            <a:srgbClr val="FFFFFF"/>
          </a:solidFill>
          <a:ln/>
        </p:spPr>
      </p:sp>
    </p:spTree>
    <p:extLst>
      <p:ext uri="{BB962C8B-B14F-4D97-AF65-F5344CB8AC3E}">
        <p14:creationId xmlns:p14="http://schemas.microsoft.com/office/powerpoint/2010/main" val="39222609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AFA"/>
          </a:solidFill>
          <a:ln/>
        </p:spPr>
      </p:sp>
      <p:sp>
        <p:nvSpPr>
          <p:cNvPr id="3" name="Shape 1"/>
          <p:cNvSpPr/>
          <p:nvPr/>
        </p:nvSpPr>
        <p:spPr>
          <a:xfrm>
            <a:off x="0" y="0"/>
            <a:ext cx="12192000" cy="6858000"/>
          </a:xfrm>
          <a:prstGeom prst="rect">
            <a:avLst/>
          </a:prstGeom>
          <a:solidFill>
            <a:srgbClr val="FFFFFF"/>
          </a:solidFill>
          <a:ln/>
        </p:spPr>
      </p:sp>
    </p:spTree>
    <p:extLst>
      <p:ext uri="{BB962C8B-B14F-4D97-AF65-F5344CB8AC3E}">
        <p14:creationId xmlns:p14="http://schemas.microsoft.com/office/powerpoint/2010/main" val="2414001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34407" y="477644"/>
            <a:ext cx="7923187" cy="939993"/>
          </a:xfrm>
        </p:spPr>
        <p:txBody>
          <a:bodyPr/>
          <a:lstStyle>
            <a:lvl1pPr>
              <a:defRPr sz="2800" b="1">
                <a:latin typeface="Tahoma" pitchFamily="34" charset="0"/>
                <a:cs typeface="Tahoma"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Tahoma" pitchFamily="34" charset="0"/>
                <a:cs typeface="Tahoma" pitchFamily="34" charset="0"/>
              </a:defRPr>
            </a:lvl1pPr>
            <a:lvl2pPr>
              <a:defRPr>
                <a:latin typeface="Tahoma" pitchFamily="34" charset="0"/>
                <a:cs typeface="Tahoma" pitchFamily="34" charset="0"/>
              </a:defRPr>
            </a:lvl2pPr>
            <a:lvl3pPr>
              <a:defRPr>
                <a:latin typeface="Tahoma" pitchFamily="34" charset="0"/>
                <a:cs typeface="Tahoma" pitchFamily="34" charset="0"/>
              </a:defRPr>
            </a:lvl3pPr>
            <a:lvl4pPr>
              <a:defRPr>
                <a:latin typeface="Tahoma" pitchFamily="34" charset="0"/>
                <a:cs typeface="Tahoma" pitchFamily="34" charset="0"/>
              </a:defRPr>
            </a:lvl4pPr>
            <a:lvl5pPr>
              <a:defRPr>
                <a:latin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99518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AFA"/>
          </a:solidFill>
          <a:ln/>
        </p:spPr>
      </p:sp>
      <p:sp>
        <p:nvSpPr>
          <p:cNvPr id="3" name="Shape 1"/>
          <p:cNvSpPr/>
          <p:nvPr/>
        </p:nvSpPr>
        <p:spPr>
          <a:xfrm>
            <a:off x="0" y="0"/>
            <a:ext cx="12192000" cy="6858000"/>
          </a:xfrm>
          <a:prstGeom prst="rect">
            <a:avLst/>
          </a:prstGeom>
          <a:solidFill>
            <a:srgbClr val="FFFFFF"/>
          </a:solidFill>
          <a:ln/>
        </p:spPr>
      </p:sp>
    </p:spTree>
    <p:extLst>
      <p:ext uri="{BB962C8B-B14F-4D97-AF65-F5344CB8AC3E}">
        <p14:creationId xmlns:p14="http://schemas.microsoft.com/office/powerpoint/2010/main" val="42207881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AFA"/>
          </a:solidFill>
          <a:ln/>
        </p:spPr>
      </p:sp>
      <p:sp>
        <p:nvSpPr>
          <p:cNvPr id="3" name="Shape 1"/>
          <p:cNvSpPr/>
          <p:nvPr/>
        </p:nvSpPr>
        <p:spPr>
          <a:xfrm>
            <a:off x="0" y="0"/>
            <a:ext cx="12192000" cy="6858000"/>
          </a:xfrm>
          <a:prstGeom prst="rect">
            <a:avLst/>
          </a:prstGeom>
          <a:solidFill>
            <a:srgbClr val="FFFFFF"/>
          </a:solidFill>
          <a:ln/>
        </p:spPr>
      </p:sp>
    </p:spTree>
    <p:extLst>
      <p:ext uri="{BB962C8B-B14F-4D97-AF65-F5344CB8AC3E}">
        <p14:creationId xmlns:p14="http://schemas.microsoft.com/office/powerpoint/2010/main" val="9113018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6E6"/>
          </a:solidFill>
          <a:ln/>
        </p:spPr>
      </p:sp>
      <p:sp>
        <p:nvSpPr>
          <p:cNvPr id="3" name="Shape 1"/>
          <p:cNvSpPr/>
          <p:nvPr/>
        </p:nvSpPr>
        <p:spPr>
          <a:xfrm>
            <a:off x="0" y="0"/>
            <a:ext cx="12192000" cy="6858000"/>
          </a:xfrm>
          <a:prstGeom prst="rect">
            <a:avLst/>
          </a:prstGeom>
          <a:solidFill>
            <a:srgbClr val="FFFFFF"/>
          </a:solidFill>
          <a:ln/>
        </p:spPr>
      </p:sp>
    </p:spTree>
    <p:extLst>
      <p:ext uri="{BB962C8B-B14F-4D97-AF65-F5344CB8AC3E}">
        <p14:creationId xmlns:p14="http://schemas.microsoft.com/office/powerpoint/2010/main" val="135750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atin typeface="Tahoma" pitchFamily="34" charset="0"/>
                <a:cs typeface="Tahoma"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latin typeface="Tahoma" pitchFamily="34" charset="0"/>
                <a:cs typeface="Tahoma"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27182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Tahoma" pitchFamily="34" charset="0"/>
                <a:cs typeface="Tahoma" pitchFamily="34" charset="0"/>
              </a:defRPr>
            </a:lvl1p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atin typeface="Tahoma" pitchFamily="34" charset="0"/>
                <a:cs typeface="Tahoma" pitchFamily="34" charset="0"/>
              </a:defRPr>
            </a:lvl1pPr>
            <a:lvl2pPr>
              <a:defRPr sz="2400">
                <a:latin typeface="Tahoma" pitchFamily="34" charset="0"/>
                <a:cs typeface="Tahoma" pitchFamily="34" charset="0"/>
              </a:defRPr>
            </a:lvl2pPr>
            <a:lvl3pPr>
              <a:defRPr sz="2000">
                <a:latin typeface="Tahoma" pitchFamily="34" charset="0"/>
                <a:cs typeface="Tahoma" pitchFamily="34" charset="0"/>
              </a:defRPr>
            </a:lvl3pPr>
            <a:lvl4pPr>
              <a:defRPr sz="1800">
                <a:latin typeface="Tahoma" pitchFamily="34" charset="0"/>
                <a:cs typeface="Tahoma" pitchFamily="34" charset="0"/>
              </a:defRPr>
            </a:lvl4pPr>
            <a:lvl5pPr>
              <a:defRPr sz="1800">
                <a:latin typeface="Tahoma" pitchFamily="34" charset="0"/>
                <a:cs typeface="Tahoma"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atin typeface="Tahoma" pitchFamily="34" charset="0"/>
                <a:cs typeface="Tahoma" pitchFamily="34" charset="0"/>
              </a:defRPr>
            </a:lvl1pPr>
            <a:lvl2pPr>
              <a:defRPr sz="2400">
                <a:latin typeface="Tahoma" pitchFamily="34" charset="0"/>
                <a:cs typeface="Tahoma" pitchFamily="34" charset="0"/>
              </a:defRPr>
            </a:lvl2pPr>
            <a:lvl3pPr>
              <a:defRPr sz="2000">
                <a:latin typeface="Tahoma" pitchFamily="34" charset="0"/>
                <a:cs typeface="Tahoma" pitchFamily="34" charset="0"/>
              </a:defRPr>
            </a:lvl3pPr>
            <a:lvl4pPr>
              <a:defRPr sz="1800">
                <a:latin typeface="Tahoma" pitchFamily="34" charset="0"/>
                <a:cs typeface="Tahoma" pitchFamily="34" charset="0"/>
              </a:defRPr>
            </a:lvl4pPr>
            <a:lvl5pPr>
              <a:defRPr sz="1800">
                <a:latin typeface="Tahoma" pitchFamily="34" charset="0"/>
                <a:cs typeface="Tahoma"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41421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Tahoma" pitchFamily="34" charset="0"/>
                <a:cs typeface="Tahoma" pitchFamily="34" charset="0"/>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noAutofit/>
          </a:bodyPr>
          <a:lstStyle>
            <a:lvl1pPr marL="0" indent="0">
              <a:buNone/>
              <a:defRPr sz="2200" b="1">
                <a:latin typeface="Tahoma" pitchFamily="34" charset="0"/>
                <a:cs typeface="Tahom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atin typeface="Tahoma" pitchFamily="34" charset="0"/>
                <a:cs typeface="Tahoma" pitchFamily="34" charset="0"/>
              </a:defRPr>
            </a:lvl1pPr>
            <a:lvl2pPr>
              <a:defRPr sz="2000">
                <a:latin typeface="Tahoma" pitchFamily="34" charset="0"/>
                <a:cs typeface="Tahoma" pitchFamily="34" charset="0"/>
              </a:defRPr>
            </a:lvl2pPr>
            <a:lvl3pPr>
              <a:defRPr sz="1800">
                <a:latin typeface="Tahoma" pitchFamily="34" charset="0"/>
                <a:cs typeface="Tahoma" pitchFamily="34" charset="0"/>
              </a:defRPr>
            </a:lvl3pPr>
            <a:lvl4pPr>
              <a:defRPr sz="1600">
                <a:latin typeface="Tahoma" pitchFamily="34" charset="0"/>
                <a:cs typeface="Tahoma" pitchFamily="34" charset="0"/>
              </a:defRPr>
            </a:lvl4pPr>
            <a:lvl5pPr>
              <a:defRPr sz="1600">
                <a:latin typeface="Tahoma" pitchFamily="34" charset="0"/>
                <a:cs typeface="Tahoma" pitchFamily="34" charset="0"/>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noAutofit/>
          </a:bodyPr>
          <a:lstStyle>
            <a:lvl1pPr marL="0" indent="0">
              <a:buNone/>
              <a:defRPr sz="2200" b="1">
                <a:latin typeface="Tahoma" pitchFamily="34" charset="0"/>
                <a:cs typeface="Tahom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atin typeface="Tahoma" pitchFamily="34" charset="0"/>
                <a:cs typeface="Tahoma" pitchFamily="34" charset="0"/>
              </a:defRPr>
            </a:lvl1pPr>
            <a:lvl2pPr>
              <a:defRPr sz="2000">
                <a:latin typeface="Tahoma" pitchFamily="34" charset="0"/>
                <a:cs typeface="Tahoma" pitchFamily="34" charset="0"/>
              </a:defRPr>
            </a:lvl2pPr>
            <a:lvl3pPr>
              <a:defRPr sz="1800">
                <a:latin typeface="Tahoma" pitchFamily="34" charset="0"/>
                <a:cs typeface="Tahoma" pitchFamily="34" charset="0"/>
              </a:defRPr>
            </a:lvl3pPr>
            <a:lvl4pPr>
              <a:defRPr sz="1600">
                <a:latin typeface="Tahoma" pitchFamily="34" charset="0"/>
                <a:cs typeface="Tahoma" pitchFamily="34" charset="0"/>
              </a:defRPr>
            </a:lvl4pPr>
            <a:lvl5pPr>
              <a:defRPr sz="1600">
                <a:latin typeface="Tahoma" pitchFamily="34" charset="0"/>
                <a:cs typeface="Tahoma" pitchFamily="34" charset="0"/>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9099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baseline="0">
                <a:latin typeface="Tahoma" pitchFamily="34" charset="0"/>
                <a:cs typeface="Tahoma"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72109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05477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9403" y="1124744"/>
            <a:ext cx="4032448" cy="1008112"/>
          </a:xfrm>
        </p:spPr>
        <p:txBody>
          <a:bodyPr anchor="b"/>
          <a:lstStyle>
            <a:lvl1pPr algn="l">
              <a:defRPr sz="2000" b="1">
                <a:latin typeface="Tahoma" pitchFamily="34" charset="0"/>
                <a:cs typeface="Tahoma" pitchFamily="34" charset="0"/>
              </a:defRPr>
            </a:lvl1pPr>
          </a:lstStyle>
          <a:p>
            <a:r>
              <a:rPr lang="en-US"/>
              <a:t>Click to edit Master title style</a:t>
            </a:r>
          </a:p>
        </p:txBody>
      </p:sp>
      <p:sp>
        <p:nvSpPr>
          <p:cNvPr id="3" name="Content Placeholder 2"/>
          <p:cNvSpPr>
            <a:spLocks noGrp="1"/>
          </p:cNvSpPr>
          <p:nvPr>
            <p:ph idx="1"/>
          </p:nvPr>
        </p:nvSpPr>
        <p:spPr>
          <a:xfrm>
            <a:off x="4766733" y="1124744"/>
            <a:ext cx="6815667" cy="5040560"/>
          </a:xfrm>
        </p:spPr>
        <p:txBody>
          <a:bodyPr/>
          <a:lstStyle>
            <a:lvl1pPr>
              <a:defRPr sz="3200">
                <a:latin typeface="Tahoma" pitchFamily="34" charset="0"/>
                <a:cs typeface="Tahoma" pitchFamily="34" charset="0"/>
              </a:defRPr>
            </a:lvl1pPr>
            <a:lvl2pPr>
              <a:defRPr sz="2800">
                <a:latin typeface="Tahoma" pitchFamily="34" charset="0"/>
                <a:cs typeface="Tahoma" pitchFamily="34" charset="0"/>
              </a:defRPr>
            </a:lvl2pPr>
            <a:lvl3pPr>
              <a:defRPr sz="2400">
                <a:latin typeface="Tahoma" pitchFamily="34" charset="0"/>
                <a:cs typeface="Tahoma" pitchFamily="34" charset="0"/>
              </a:defRPr>
            </a:lvl3pPr>
            <a:lvl4pPr>
              <a:defRPr sz="2000">
                <a:latin typeface="Tahoma" pitchFamily="34" charset="0"/>
                <a:cs typeface="Tahoma" pitchFamily="34" charset="0"/>
              </a:defRPr>
            </a:lvl4pPr>
            <a:lvl5pPr>
              <a:defRPr sz="2000">
                <a:latin typeface="Tahoma" pitchFamily="34" charset="0"/>
                <a:cs typeface="Tahoma" pitchFamily="34" charset="0"/>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19403" y="2145139"/>
            <a:ext cx="4046240" cy="4020166"/>
          </a:xfrm>
        </p:spPr>
        <p:txBody>
          <a:bodyPr/>
          <a:lstStyle>
            <a:lvl1pPr marL="0" indent="0">
              <a:buNone/>
              <a:defRPr sz="1400">
                <a:latin typeface="Tahoma" pitchFamily="34" charset="0"/>
                <a:cs typeface="Tahom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80017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atin typeface="Tahoma" pitchFamily="34" charset="0"/>
                <a:cs typeface="Tahoma" pitchFamily="34" charset="0"/>
              </a:defRPr>
            </a:lvl1pPr>
          </a:lstStyle>
          <a:p>
            <a:r>
              <a:rPr lang="en-US"/>
              <a:t>Click to edit Master title style</a:t>
            </a:r>
          </a:p>
        </p:txBody>
      </p:sp>
      <p:sp>
        <p:nvSpPr>
          <p:cNvPr id="3" name="Picture Placeholder 2"/>
          <p:cNvSpPr>
            <a:spLocks noGrp="1"/>
          </p:cNvSpPr>
          <p:nvPr>
            <p:ph type="pic" idx="1"/>
          </p:nvPr>
        </p:nvSpPr>
        <p:spPr>
          <a:xfrm>
            <a:off x="2389718" y="1412776"/>
            <a:ext cx="7258677" cy="3314799"/>
          </a:xfrm>
        </p:spPr>
        <p:txBody>
          <a:bodyPr/>
          <a:lstStyle>
            <a:lvl1pPr marL="0" indent="0">
              <a:buNone/>
              <a:defRPr sz="3200">
                <a:latin typeface="Tahoma" pitchFamily="34" charset="0"/>
                <a:cs typeface="Tahom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atin typeface="Tahoma" pitchFamily="34" charset="0"/>
                <a:cs typeface="Tahom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3269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1638204" y="507720"/>
            <a:ext cx="8915592" cy="836497"/>
          </a:xfrm>
          <a:prstGeom prst="rect">
            <a:avLst/>
          </a:prstGeom>
        </p:spPr>
        <p:txBody>
          <a:bodyPr vert="horz" lIns="91440" tIns="45720" rIns="91440" bIns="45720" rtlCol="0" anchor="ctr">
            <a:noAutofit/>
          </a:bodyPr>
          <a:lstStyle/>
          <a:p>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13/1/2026</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1480501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Lst>
  <p:txStyles>
    <p:titleStyle>
      <a:lvl1pPr algn="ctr" defTabSz="457200" rtl="0" eaLnBrk="1" latinLnBrk="0" hangingPunct="1">
        <a:spcBef>
          <a:spcPct val="0"/>
        </a:spcBef>
        <a:buNone/>
        <a:defRPr sz="2800" kern="1200" baseline="0">
          <a:solidFill>
            <a:schemeClr val="tx2"/>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Tahoma" pitchFamily="34" charset="0"/>
          <a:ea typeface="+mn-ea"/>
          <a:cs typeface="Tahoma"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Tahoma" pitchFamily="34" charset="0"/>
          <a:ea typeface="+mn-ea"/>
          <a:cs typeface="Tahoma" pitchFamily="34" charset="0"/>
        </a:defRPr>
      </a:lvl2pPr>
      <a:lvl3pPr marL="1143000" indent="-228600" algn="l" defTabSz="457200" rtl="0" eaLnBrk="1" latinLnBrk="0" hangingPunct="1">
        <a:spcBef>
          <a:spcPct val="20000"/>
        </a:spcBef>
        <a:buFont typeface="Arial"/>
        <a:buChar char="•"/>
        <a:defRPr sz="2400" kern="1200">
          <a:solidFill>
            <a:schemeClr val="tx1"/>
          </a:solidFill>
          <a:latin typeface="Tahoma" pitchFamily="34" charset="0"/>
          <a:ea typeface="+mn-ea"/>
          <a:cs typeface="Tahoma"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Tahoma" pitchFamily="34" charset="0"/>
          <a:ea typeface="+mn-ea"/>
          <a:cs typeface="Tahoma" pitchFamily="34" charset="0"/>
        </a:defRPr>
      </a:lvl4pPr>
      <a:lvl5pPr marL="2057400" indent="-228600" algn="l" defTabSz="457200" rtl="0" eaLnBrk="1" latinLnBrk="0" hangingPunct="1">
        <a:spcBef>
          <a:spcPct val="20000"/>
        </a:spcBef>
        <a:buFont typeface="Arial"/>
        <a:buChar char="»"/>
        <a:defRPr sz="2000" kern="1200">
          <a:solidFill>
            <a:schemeClr val="tx1"/>
          </a:solidFill>
          <a:latin typeface="Tahoma" pitchFamily="34" charset="0"/>
          <a:ea typeface="+mn-ea"/>
          <a:cs typeface="Tahoma"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comments" Target="../comments/comment1.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57200" y="570012"/>
            <a:ext cx="4064000" cy="6096000"/>
          </a:xfrm>
          <a:prstGeom prst="rect">
            <a:avLst/>
          </a:prstGeom>
        </p:spPr>
      </p:pic>
      <p:sp>
        <p:nvSpPr>
          <p:cNvPr id="3" name="Text 0"/>
          <p:cNvSpPr/>
          <p:nvPr/>
        </p:nvSpPr>
        <p:spPr>
          <a:xfrm>
            <a:off x="5233492" y="2271514"/>
            <a:ext cx="5320109" cy="472480"/>
          </a:xfrm>
          <a:prstGeom prst="rect">
            <a:avLst/>
          </a:prstGeom>
          <a:noFill/>
          <a:ln/>
        </p:spPr>
        <p:txBody>
          <a:bodyPr wrap="none" lIns="0" tIns="0" rIns="0" bIns="0" rtlCol="0" anchor="t"/>
          <a:lstStyle/>
          <a:p>
            <a:pPr>
              <a:lnSpc>
                <a:spcPts val="3708"/>
              </a:lnSpc>
            </a:pPr>
            <a:r>
              <a:rPr lang="en-US" sz="2958" b="1" dirty="0">
                <a:solidFill>
                  <a:srgbClr val="9B0D0D"/>
                </a:solidFill>
                <a:latin typeface="Montserrat Black" pitchFamily="34" charset="0"/>
                <a:ea typeface="Montserrat Black" pitchFamily="34" charset="-122"/>
                <a:cs typeface="Montserrat Black" pitchFamily="34" charset="-120"/>
              </a:rPr>
              <a:t>LẬP TRÌNH ĐỒ HỌA GAME</a:t>
            </a:r>
            <a:endParaRPr lang="en-US" sz="2958" dirty="0"/>
          </a:p>
        </p:txBody>
      </p:sp>
      <p:sp>
        <p:nvSpPr>
          <p:cNvPr id="4" name="Text 1"/>
          <p:cNvSpPr/>
          <p:nvPr/>
        </p:nvSpPr>
        <p:spPr>
          <a:xfrm>
            <a:off x="5233492" y="3027462"/>
            <a:ext cx="6297018" cy="377924"/>
          </a:xfrm>
          <a:prstGeom prst="rect">
            <a:avLst/>
          </a:prstGeom>
          <a:noFill/>
          <a:ln/>
        </p:spPr>
        <p:txBody>
          <a:bodyPr wrap="none" lIns="0" tIns="0" rIns="0" bIns="0" rtlCol="0" anchor="t"/>
          <a:lstStyle/>
          <a:p>
            <a:pPr>
              <a:lnSpc>
                <a:spcPts val="2958"/>
              </a:lnSpc>
            </a:pPr>
            <a:r>
              <a:rPr lang="en-US" sz="1833" b="1" dirty="0">
                <a:solidFill>
                  <a:srgbClr val="000000"/>
                </a:solidFill>
                <a:latin typeface="Roboto Medium" pitchFamily="34" charset="0"/>
                <a:ea typeface="Roboto Medium" pitchFamily="34" charset="-122"/>
                <a:cs typeface="Roboto Medium" pitchFamily="34" charset="-120"/>
              </a:rPr>
              <a:t>Giảng viên:</a:t>
            </a:r>
            <a:endParaRPr lang="en-US" sz="1833" dirty="0"/>
          </a:p>
        </p:txBody>
      </p:sp>
      <p:sp>
        <p:nvSpPr>
          <p:cNvPr id="5" name="Text 2"/>
          <p:cNvSpPr/>
          <p:nvPr/>
        </p:nvSpPr>
        <p:spPr>
          <a:xfrm>
            <a:off x="5233492" y="3618012"/>
            <a:ext cx="6297018" cy="377924"/>
          </a:xfrm>
          <a:prstGeom prst="rect">
            <a:avLst/>
          </a:prstGeom>
          <a:noFill/>
          <a:ln/>
        </p:spPr>
        <p:txBody>
          <a:bodyPr wrap="none" lIns="0" tIns="0" rIns="0" bIns="0" rtlCol="0" anchor="t"/>
          <a:lstStyle/>
          <a:p>
            <a:pPr>
              <a:lnSpc>
                <a:spcPts val="2958"/>
              </a:lnSpc>
            </a:pPr>
            <a:r>
              <a:rPr lang="en-US" sz="1833" b="1" dirty="0">
                <a:solidFill>
                  <a:srgbClr val="000000"/>
                </a:solidFill>
                <a:latin typeface="Roboto Medium" pitchFamily="34" charset="0"/>
                <a:ea typeface="Roboto Medium" pitchFamily="34" charset="-122"/>
                <a:cs typeface="Roboto Medium" pitchFamily="34" charset="-120"/>
              </a:rPr>
              <a:t>Email:</a:t>
            </a:r>
            <a:r>
              <a:rPr lang="en-US" sz="1833" dirty="0">
                <a:solidFill>
                  <a:srgbClr val="000000"/>
                </a:solidFill>
                <a:latin typeface="Roboto Medium" pitchFamily="34" charset="0"/>
                <a:ea typeface="Roboto Medium" pitchFamily="34" charset="-122"/>
                <a:cs typeface="Roboto Medium" pitchFamily="34" charset="-120"/>
              </a:rPr>
              <a:t> </a:t>
            </a:r>
            <a:endParaRPr lang="en-US" sz="1833" dirty="0"/>
          </a:p>
        </p:txBody>
      </p:sp>
      <p:sp>
        <p:nvSpPr>
          <p:cNvPr id="6" name="Text 3"/>
          <p:cNvSpPr/>
          <p:nvPr/>
        </p:nvSpPr>
        <p:spPr>
          <a:xfrm>
            <a:off x="5233492" y="4208562"/>
            <a:ext cx="6297018" cy="377924"/>
          </a:xfrm>
          <a:prstGeom prst="rect">
            <a:avLst/>
          </a:prstGeom>
          <a:noFill/>
          <a:ln/>
        </p:spPr>
        <p:txBody>
          <a:bodyPr wrap="none" lIns="0" tIns="0" rIns="0" bIns="0" rtlCol="0" anchor="t"/>
          <a:lstStyle/>
          <a:p>
            <a:pPr>
              <a:lnSpc>
                <a:spcPts val="2958"/>
              </a:lnSpc>
            </a:pPr>
            <a:r>
              <a:rPr lang="en-US" sz="1833" b="1" dirty="0">
                <a:solidFill>
                  <a:srgbClr val="000000"/>
                </a:solidFill>
                <a:latin typeface="Roboto Medium" pitchFamily="34" charset="0"/>
                <a:ea typeface="Roboto Medium" pitchFamily="34" charset="-122"/>
                <a:cs typeface="Roboto Medium" pitchFamily="34" charset="-120"/>
              </a:rPr>
              <a:t>SĐT/Zalo:</a:t>
            </a:r>
            <a:r>
              <a:rPr lang="en-US" sz="1833" dirty="0">
                <a:solidFill>
                  <a:srgbClr val="000000"/>
                </a:solidFill>
                <a:latin typeface="Roboto Medium" pitchFamily="34" charset="0"/>
                <a:ea typeface="Roboto Medium" pitchFamily="34" charset="-122"/>
                <a:cs typeface="Roboto Medium" pitchFamily="34" charset="-120"/>
              </a:rPr>
              <a:t> </a:t>
            </a:r>
            <a:endParaRPr lang="en-US" sz="1833"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618232"/>
            <a:ext cx="10869018" cy="528241"/>
          </a:xfrm>
          <a:prstGeom prst="rect">
            <a:avLst/>
          </a:prstGeom>
          <a:noFill/>
          <a:ln/>
        </p:spPr>
        <p:txBody>
          <a:bodyPr wrap="square" lIns="0" tIns="0" rIns="0" bIns="0" rtlCol="0" anchor="t"/>
          <a:lstStyle/>
          <a:p>
            <a:pPr>
              <a:lnSpc>
                <a:spcPts val="3917"/>
              </a:lnSpc>
            </a:pPr>
            <a:r>
              <a:rPr lang="en-US" sz="3125" b="1" dirty="0">
                <a:solidFill>
                  <a:srgbClr val="1F497D"/>
                </a:solidFill>
                <a:latin typeface="Montserrat Black" pitchFamily="34" charset="0"/>
                <a:ea typeface="Montserrat Black" pitchFamily="34" charset="-122"/>
                <a:cs typeface="Montserrat Black" pitchFamily="34" charset="-120"/>
              </a:rPr>
              <a:t>So </a:t>
            </a:r>
            <a:r>
              <a:rPr lang="en-US" sz="3125" b="1" dirty="0" err="1">
                <a:solidFill>
                  <a:srgbClr val="1F497D"/>
                </a:solidFill>
                <a:latin typeface="Montserrat Black" pitchFamily="34" charset="0"/>
                <a:ea typeface="Montserrat Black" pitchFamily="34" charset="-122"/>
                <a:cs typeface="Montserrat Black" pitchFamily="34" charset="-120"/>
              </a:rPr>
              <a:t>sánh</a:t>
            </a:r>
            <a:r>
              <a:rPr lang="en-US" sz="3125" b="1" dirty="0">
                <a:solidFill>
                  <a:srgbClr val="1F497D"/>
                </a:solidFill>
                <a:latin typeface="Montserrat Black" pitchFamily="34" charset="0"/>
                <a:ea typeface="Montserrat Black" pitchFamily="34" charset="-122"/>
                <a:cs typeface="Montserrat Black" pitchFamily="34" charset="-120"/>
              </a:rPr>
              <a:t> </a:t>
            </a:r>
            <a:r>
              <a:rPr lang="en-US" sz="3125" b="1" dirty="0" err="1">
                <a:solidFill>
                  <a:srgbClr val="1F497D"/>
                </a:solidFill>
                <a:latin typeface="Montserrat Black" pitchFamily="34" charset="0"/>
                <a:ea typeface="Montserrat Black" pitchFamily="34" charset="-122"/>
                <a:cs typeface="Montserrat Black" pitchFamily="34" charset="-120"/>
              </a:rPr>
              <a:t>kết</a:t>
            </a:r>
            <a:r>
              <a:rPr lang="en-US" sz="3125" b="1" dirty="0">
                <a:solidFill>
                  <a:srgbClr val="1F497D"/>
                </a:solidFill>
                <a:latin typeface="Montserrat Black" pitchFamily="34" charset="0"/>
                <a:ea typeface="Montserrat Black" pitchFamily="34" charset="-122"/>
                <a:cs typeface="Montserrat Black" pitchFamily="34" charset="-120"/>
              </a:rPr>
              <a:t> </a:t>
            </a:r>
            <a:r>
              <a:rPr lang="en-US" sz="3125" b="1" dirty="0" err="1">
                <a:solidFill>
                  <a:srgbClr val="1F497D"/>
                </a:solidFill>
                <a:latin typeface="Montserrat Black" pitchFamily="34" charset="0"/>
                <a:ea typeface="Montserrat Black" pitchFamily="34" charset="-122"/>
                <a:cs typeface="Montserrat Black" pitchFamily="34" charset="-120"/>
              </a:rPr>
              <a:t>xuất</a:t>
            </a:r>
            <a:r>
              <a:rPr lang="en-US" sz="3125" b="1" dirty="0">
                <a:solidFill>
                  <a:srgbClr val="1F497D"/>
                </a:solidFill>
                <a:latin typeface="Montserrat Black" pitchFamily="34" charset="0"/>
                <a:ea typeface="Montserrat Black" pitchFamily="34" charset="-122"/>
                <a:cs typeface="Montserrat Black" pitchFamily="34" charset="-120"/>
              </a:rPr>
              <a:t> </a:t>
            </a:r>
            <a:r>
              <a:rPr lang="en-US" sz="3125" b="1" dirty="0" err="1">
                <a:solidFill>
                  <a:srgbClr val="1F497D"/>
                </a:solidFill>
                <a:latin typeface="Montserrat Black" pitchFamily="34" charset="0"/>
                <a:ea typeface="Montserrat Black" pitchFamily="34" charset="-122"/>
                <a:cs typeface="Montserrat Black" pitchFamily="34" charset="-120"/>
              </a:rPr>
              <a:t>ngoại</a:t>
            </a:r>
            <a:r>
              <a:rPr lang="en-US" sz="3125" b="1" dirty="0">
                <a:solidFill>
                  <a:srgbClr val="1F497D"/>
                </a:solidFill>
                <a:latin typeface="Montserrat Black" pitchFamily="34" charset="0"/>
                <a:ea typeface="Montserrat Black" pitchFamily="34" charset="-122"/>
                <a:cs typeface="Montserrat Black" pitchFamily="34" charset="-120"/>
              </a:rPr>
              <a:t> </a:t>
            </a:r>
            <a:r>
              <a:rPr lang="en-US" sz="3125" b="1" dirty="0" err="1">
                <a:solidFill>
                  <a:srgbClr val="1F497D"/>
                </a:solidFill>
                <a:latin typeface="Montserrat Black" pitchFamily="34" charset="0"/>
                <a:ea typeface="Montserrat Black" pitchFamily="34" charset="-122"/>
                <a:cs typeface="Montserrat Black" pitchFamily="34" charset="-120"/>
              </a:rPr>
              <a:t>tuyến</a:t>
            </a:r>
            <a:r>
              <a:rPr lang="en-US" sz="3125" b="1" dirty="0">
                <a:solidFill>
                  <a:srgbClr val="1F497D"/>
                </a:solidFill>
                <a:latin typeface="Montserrat Black" pitchFamily="34" charset="0"/>
                <a:ea typeface="Montserrat Black" pitchFamily="34" charset="-122"/>
                <a:cs typeface="Montserrat Black" pitchFamily="34" charset="-120"/>
              </a:rPr>
              <a:t> </a:t>
            </a:r>
            <a:r>
              <a:rPr lang="en-US" sz="3125" b="1" dirty="0" err="1">
                <a:solidFill>
                  <a:srgbClr val="1F497D"/>
                </a:solidFill>
                <a:latin typeface="Montserrat Black" pitchFamily="34" charset="0"/>
                <a:ea typeface="Montserrat Black" pitchFamily="34" charset="-122"/>
                <a:cs typeface="Montserrat Black" pitchFamily="34" charset="-120"/>
              </a:rPr>
              <a:t>và</a:t>
            </a:r>
            <a:r>
              <a:rPr lang="en-US" sz="3125" b="1" dirty="0">
                <a:solidFill>
                  <a:srgbClr val="1F497D"/>
                </a:solidFill>
                <a:latin typeface="Montserrat Black" pitchFamily="34" charset="0"/>
                <a:ea typeface="Montserrat Black" pitchFamily="34" charset="-122"/>
                <a:cs typeface="Montserrat Black" pitchFamily="34" charset="-120"/>
              </a:rPr>
              <a:t> </a:t>
            </a:r>
            <a:r>
              <a:rPr lang="en-US" sz="3125" b="1" dirty="0" err="1">
                <a:solidFill>
                  <a:srgbClr val="1F497D"/>
                </a:solidFill>
                <a:latin typeface="Montserrat Black" pitchFamily="34" charset="0"/>
                <a:ea typeface="Montserrat Black" pitchFamily="34" charset="-122"/>
                <a:cs typeface="Montserrat Black" pitchFamily="34" charset="-120"/>
              </a:rPr>
              <a:t>kết</a:t>
            </a:r>
            <a:r>
              <a:rPr lang="en-US" sz="3125" b="1" dirty="0">
                <a:solidFill>
                  <a:srgbClr val="1F497D"/>
                </a:solidFill>
                <a:latin typeface="Montserrat Black" pitchFamily="34" charset="0"/>
                <a:ea typeface="Montserrat Black" pitchFamily="34" charset="-122"/>
                <a:cs typeface="Montserrat Black" pitchFamily="34" charset="-120"/>
              </a:rPr>
              <a:t> </a:t>
            </a:r>
            <a:r>
              <a:rPr lang="en-US" sz="3125" b="1" dirty="0" err="1">
                <a:solidFill>
                  <a:srgbClr val="1F497D"/>
                </a:solidFill>
                <a:latin typeface="Montserrat Black" pitchFamily="34" charset="0"/>
                <a:ea typeface="Montserrat Black" pitchFamily="34" charset="-122"/>
                <a:cs typeface="Montserrat Black" pitchFamily="34" charset="-120"/>
              </a:rPr>
              <a:t>xuất</a:t>
            </a:r>
            <a:r>
              <a:rPr lang="en-US" sz="3125" b="1" dirty="0">
                <a:solidFill>
                  <a:srgbClr val="1F497D"/>
                </a:solidFill>
                <a:latin typeface="Montserrat Black" pitchFamily="34" charset="0"/>
                <a:ea typeface="Montserrat Black" pitchFamily="34" charset="-122"/>
                <a:cs typeface="Montserrat Black" pitchFamily="34" charset="-120"/>
              </a:rPr>
              <a:t> </a:t>
            </a:r>
            <a:r>
              <a:rPr lang="en-US" sz="3125" b="1" dirty="0" err="1">
                <a:solidFill>
                  <a:srgbClr val="1F497D"/>
                </a:solidFill>
                <a:latin typeface="Montserrat Black" pitchFamily="34" charset="0"/>
                <a:ea typeface="Montserrat Black" pitchFamily="34" charset="-122"/>
                <a:cs typeface="Montserrat Black" pitchFamily="34" charset="-120"/>
              </a:rPr>
              <a:t>thời</a:t>
            </a:r>
            <a:r>
              <a:rPr lang="en-US" sz="3125" b="1" dirty="0">
                <a:solidFill>
                  <a:srgbClr val="1F497D"/>
                </a:solidFill>
                <a:latin typeface="Montserrat Black" pitchFamily="34" charset="0"/>
                <a:ea typeface="Montserrat Black" pitchFamily="34" charset="-122"/>
                <a:cs typeface="Montserrat Black" pitchFamily="34" charset="-120"/>
              </a:rPr>
              <a:t> </a:t>
            </a:r>
            <a:r>
              <a:rPr lang="en-US" sz="3125" b="1" dirty="0" err="1">
                <a:solidFill>
                  <a:srgbClr val="1F497D"/>
                </a:solidFill>
                <a:latin typeface="Montserrat Black" pitchFamily="34" charset="0"/>
                <a:ea typeface="Montserrat Black" pitchFamily="34" charset="-122"/>
                <a:cs typeface="Montserrat Black" pitchFamily="34" charset="-120"/>
              </a:rPr>
              <a:t>gian</a:t>
            </a:r>
            <a:r>
              <a:rPr lang="en-US" sz="3125" b="1" dirty="0">
                <a:solidFill>
                  <a:srgbClr val="1F497D"/>
                </a:solidFill>
                <a:latin typeface="Montserrat Black" pitchFamily="34" charset="0"/>
                <a:ea typeface="Montserrat Black" pitchFamily="34" charset="-122"/>
                <a:cs typeface="Montserrat Black" pitchFamily="34" charset="-120"/>
              </a:rPr>
              <a:t> </a:t>
            </a:r>
            <a:r>
              <a:rPr lang="en-US" sz="3125" b="1" dirty="0" err="1">
                <a:solidFill>
                  <a:srgbClr val="1F497D"/>
                </a:solidFill>
                <a:latin typeface="Montserrat Black" pitchFamily="34" charset="0"/>
                <a:ea typeface="Montserrat Black" pitchFamily="34" charset="-122"/>
                <a:cs typeface="Montserrat Black" pitchFamily="34" charset="-120"/>
              </a:rPr>
              <a:t>thực</a:t>
            </a:r>
            <a:endParaRPr lang="en-US" sz="3125" b="1" dirty="0">
              <a:solidFill>
                <a:srgbClr val="1F497D"/>
              </a:solidFill>
              <a:latin typeface="Montserrat Black" pitchFamily="34" charset="0"/>
              <a:ea typeface="Montserrat Black" pitchFamily="34" charset="-122"/>
              <a:cs typeface="Montserrat Black" pitchFamily="34" charset="-120"/>
            </a:endParaRPr>
          </a:p>
        </p:txBody>
      </p:sp>
      <p:sp>
        <p:nvSpPr>
          <p:cNvPr id="3" name="Shape 1"/>
          <p:cNvSpPr/>
          <p:nvPr/>
        </p:nvSpPr>
        <p:spPr>
          <a:xfrm>
            <a:off x="661492" y="2197497"/>
            <a:ext cx="5354142" cy="19050"/>
          </a:xfrm>
          <a:prstGeom prst="rect">
            <a:avLst/>
          </a:prstGeom>
          <a:solidFill>
            <a:srgbClr val="9B0D0D"/>
          </a:solidFill>
          <a:ln/>
        </p:spPr>
      </p:sp>
      <p:sp>
        <p:nvSpPr>
          <p:cNvPr id="4" name="Shape 2"/>
          <p:cNvSpPr/>
          <p:nvPr/>
        </p:nvSpPr>
        <p:spPr>
          <a:xfrm>
            <a:off x="661492" y="2315865"/>
            <a:ext cx="814090" cy="301823"/>
          </a:xfrm>
          <a:prstGeom prst="roundRect">
            <a:avLst>
              <a:gd name="adj" fmla="val 17886"/>
            </a:avLst>
          </a:prstGeom>
          <a:solidFill>
            <a:srgbClr val="FBD0D0"/>
          </a:solidFill>
          <a:ln/>
        </p:spPr>
      </p:sp>
      <p:sp>
        <p:nvSpPr>
          <p:cNvPr id="6" name="Text 4"/>
          <p:cNvSpPr/>
          <p:nvPr/>
        </p:nvSpPr>
        <p:spPr>
          <a:xfrm>
            <a:off x="2133501" y="2681883"/>
            <a:ext cx="2410023" cy="301228"/>
          </a:xfrm>
          <a:prstGeom prst="rect">
            <a:avLst/>
          </a:prstGeom>
          <a:noFill/>
          <a:ln/>
        </p:spPr>
        <p:txBody>
          <a:bodyPr wrap="none" lIns="0" tIns="0" rIns="0" bIns="0" rtlCol="0" anchor="t"/>
          <a:lstStyle/>
          <a:p>
            <a:pPr algn="just">
              <a:lnSpc>
                <a:spcPts val="2333"/>
              </a:lnSpc>
            </a:pPr>
            <a:r>
              <a:rPr lang="en-US" sz="2000" b="1" dirty="0" err="1">
                <a:solidFill>
                  <a:srgbClr val="000000"/>
                </a:solidFill>
                <a:latin typeface="Montserrat Black" pitchFamily="34" charset="0"/>
                <a:ea typeface="Montserrat Black" pitchFamily="34" charset="-122"/>
                <a:cs typeface="Montserrat Black" pitchFamily="34" charset="-120"/>
              </a:rPr>
              <a:t>Kết</a:t>
            </a:r>
            <a:r>
              <a:rPr lang="en-US" sz="2000" b="1" dirty="0">
                <a:solidFill>
                  <a:srgbClr val="000000"/>
                </a:solidFill>
                <a:latin typeface="Montserrat Black" pitchFamily="34" charset="0"/>
                <a:ea typeface="Montserrat Black" pitchFamily="34" charset="-122"/>
                <a:cs typeface="Montserrat Black" pitchFamily="34" charset="-120"/>
              </a:rPr>
              <a:t> </a:t>
            </a:r>
            <a:r>
              <a:rPr lang="en-US" sz="2000" b="1" dirty="0" err="1">
                <a:solidFill>
                  <a:srgbClr val="000000"/>
                </a:solidFill>
                <a:latin typeface="Montserrat Black" pitchFamily="34" charset="0"/>
                <a:ea typeface="Montserrat Black" pitchFamily="34" charset="-122"/>
                <a:cs typeface="Montserrat Black" pitchFamily="34" charset="-120"/>
              </a:rPr>
              <a:t>xuất</a:t>
            </a:r>
            <a:r>
              <a:rPr lang="en-US" sz="2000" b="1" dirty="0">
                <a:solidFill>
                  <a:srgbClr val="000000"/>
                </a:solidFill>
                <a:latin typeface="Montserrat Black" pitchFamily="34" charset="0"/>
                <a:ea typeface="Montserrat Black" pitchFamily="34" charset="-122"/>
                <a:cs typeface="Montserrat Black" pitchFamily="34" charset="-120"/>
              </a:rPr>
              <a:t> </a:t>
            </a:r>
            <a:r>
              <a:rPr lang="en-US" sz="2000" b="1" dirty="0" err="1">
                <a:solidFill>
                  <a:srgbClr val="000000"/>
                </a:solidFill>
                <a:latin typeface="Montserrat Black" pitchFamily="34" charset="0"/>
                <a:ea typeface="Montserrat Black" pitchFamily="34" charset="-122"/>
                <a:cs typeface="Montserrat Black" pitchFamily="34" charset="-120"/>
              </a:rPr>
              <a:t>ngoại</a:t>
            </a:r>
            <a:r>
              <a:rPr lang="en-US" sz="2000" b="1" dirty="0">
                <a:solidFill>
                  <a:srgbClr val="000000"/>
                </a:solidFill>
                <a:latin typeface="Montserrat Black" pitchFamily="34" charset="0"/>
                <a:ea typeface="Montserrat Black" pitchFamily="34" charset="-122"/>
                <a:cs typeface="Montserrat Black" pitchFamily="34" charset="-120"/>
              </a:rPr>
              <a:t> </a:t>
            </a:r>
            <a:r>
              <a:rPr lang="en-US" sz="2000" b="1" dirty="0" err="1">
                <a:solidFill>
                  <a:srgbClr val="000000"/>
                </a:solidFill>
                <a:latin typeface="Montserrat Black" pitchFamily="34" charset="0"/>
                <a:ea typeface="Montserrat Black" pitchFamily="34" charset="-122"/>
                <a:cs typeface="Montserrat Black" pitchFamily="34" charset="-120"/>
              </a:rPr>
              <a:t>tuyến</a:t>
            </a:r>
            <a:endParaRPr lang="en-US" sz="2000" dirty="0"/>
          </a:p>
        </p:txBody>
      </p:sp>
      <p:sp>
        <p:nvSpPr>
          <p:cNvPr id="7" name="Text 5"/>
          <p:cNvSpPr/>
          <p:nvPr/>
        </p:nvSpPr>
        <p:spPr>
          <a:xfrm>
            <a:off x="661492" y="3079453"/>
            <a:ext cx="5354142" cy="321270"/>
          </a:xfrm>
          <a:prstGeom prst="rect">
            <a:avLst/>
          </a:prstGeom>
          <a:noFill/>
          <a:ln/>
        </p:spPr>
        <p:txBody>
          <a:bodyPr wrap="none" lIns="0" tIns="0" rIns="0" bIns="0" rtlCol="0" anchor="t"/>
          <a:lstStyle/>
          <a:p>
            <a:pPr algn="just">
              <a:lnSpc>
                <a:spcPts val="2500"/>
              </a:lnSpc>
            </a:pPr>
            <a:r>
              <a:rPr lang="en-US" sz="1667" b="1" dirty="0">
                <a:solidFill>
                  <a:srgbClr val="000000"/>
                </a:solidFill>
                <a:latin typeface="Roboto Medium" pitchFamily="34" charset="0"/>
                <a:ea typeface="Roboto Medium" pitchFamily="34" charset="-122"/>
                <a:cs typeface="Roboto Medium" pitchFamily="34" charset="-120"/>
              </a:rPr>
              <a:t>Mục tiêu:</a:t>
            </a:r>
            <a:r>
              <a:rPr lang="en-US" sz="1667" dirty="0">
                <a:solidFill>
                  <a:srgbClr val="000000"/>
                </a:solidFill>
                <a:latin typeface="Roboto Medium" pitchFamily="34" charset="0"/>
                <a:ea typeface="Roboto Medium" pitchFamily="34" charset="-122"/>
                <a:cs typeface="Roboto Medium" pitchFamily="34" charset="-120"/>
              </a:rPr>
              <a:t> Chất lượng tối đa.</a:t>
            </a:r>
            <a:endParaRPr lang="en-US" sz="1667" dirty="0"/>
          </a:p>
        </p:txBody>
      </p:sp>
      <p:sp>
        <p:nvSpPr>
          <p:cNvPr id="8" name="Text 6"/>
          <p:cNvSpPr/>
          <p:nvPr/>
        </p:nvSpPr>
        <p:spPr>
          <a:xfrm>
            <a:off x="661492" y="3497065"/>
            <a:ext cx="5354142" cy="642541"/>
          </a:xfrm>
          <a:prstGeom prst="rect">
            <a:avLst/>
          </a:prstGeom>
          <a:noFill/>
          <a:ln/>
        </p:spPr>
        <p:txBody>
          <a:bodyPr wrap="square" lIns="0" tIns="0" rIns="0" bIns="0" rtlCol="0" anchor="t"/>
          <a:lstStyle/>
          <a:p>
            <a:pPr algn="just">
              <a:lnSpc>
                <a:spcPts val="2500"/>
              </a:lnSpc>
            </a:pPr>
            <a:r>
              <a:rPr lang="en-US" sz="1667" b="1" dirty="0">
                <a:solidFill>
                  <a:srgbClr val="000000"/>
                </a:solidFill>
                <a:latin typeface="Roboto Medium" pitchFamily="34" charset="0"/>
                <a:ea typeface="Roboto Medium" pitchFamily="34" charset="-122"/>
                <a:cs typeface="Roboto Medium" pitchFamily="34" charset="-120"/>
              </a:rPr>
              <a:t>Thời gian:</a:t>
            </a:r>
            <a:r>
              <a:rPr lang="en-US" sz="1667" dirty="0">
                <a:solidFill>
                  <a:srgbClr val="000000"/>
                </a:solidFill>
                <a:latin typeface="Roboto Medium" pitchFamily="34" charset="0"/>
                <a:ea typeface="Roboto Medium" pitchFamily="34" charset="-122"/>
                <a:cs typeface="Roboto Medium" pitchFamily="34" charset="-120"/>
              </a:rPr>
              <a:t> Mỗi khung hình có thể mất vài phút đến vài giờ để kết xuất (render), không yêu cầu thời gian thực.</a:t>
            </a:r>
            <a:endParaRPr lang="en-US" sz="1667" dirty="0"/>
          </a:p>
        </p:txBody>
      </p:sp>
      <p:sp>
        <p:nvSpPr>
          <p:cNvPr id="9" name="Text 7"/>
          <p:cNvSpPr/>
          <p:nvPr/>
        </p:nvSpPr>
        <p:spPr>
          <a:xfrm>
            <a:off x="661492" y="4235946"/>
            <a:ext cx="5354142" cy="642541"/>
          </a:xfrm>
          <a:prstGeom prst="rect">
            <a:avLst/>
          </a:prstGeom>
          <a:noFill/>
          <a:ln/>
        </p:spPr>
        <p:txBody>
          <a:bodyPr wrap="square" lIns="0" tIns="0" rIns="0" bIns="0" rtlCol="0" anchor="t"/>
          <a:lstStyle/>
          <a:p>
            <a:pPr algn="just">
              <a:lnSpc>
                <a:spcPts val="2500"/>
              </a:lnSpc>
            </a:pPr>
            <a:r>
              <a:rPr lang="en-US" sz="1667" b="1" dirty="0">
                <a:solidFill>
                  <a:srgbClr val="000000"/>
                </a:solidFill>
                <a:latin typeface="Roboto Medium" pitchFamily="34" charset="0"/>
                <a:ea typeface="Roboto Medium" pitchFamily="34" charset="-122"/>
                <a:cs typeface="Roboto Medium" pitchFamily="34" charset="-120"/>
              </a:rPr>
              <a:t>Ứng dụng:</a:t>
            </a:r>
            <a:r>
              <a:rPr lang="en-US" sz="1667" dirty="0">
                <a:solidFill>
                  <a:srgbClr val="000000"/>
                </a:solidFill>
                <a:latin typeface="Roboto Medium" pitchFamily="34" charset="0"/>
                <a:ea typeface="Roboto Medium" pitchFamily="34" charset="-122"/>
                <a:cs typeface="Roboto Medium" pitchFamily="34" charset="-120"/>
              </a:rPr>
              <a:t> Phim hoạt hình (Pixar, DreamWorks), hiệu ứng hình ảnh (VFX) trong phim điện ảnh.</a:t>
            </a:r>
            <a:endParaRPr lang="en-US" sz="1667" dirty="0"/>
          </a:p>
        </p:txBody>
      </p:sp>
      <p:sp>
        <p:nvSpPr>
          <p:cNvPr id="10" name="Text 8"/>
          <p:cNvSpPr/>
          <p:nvPr/>
        </p:nvSpPr>
        <p:spPr>
          <a:xfrm>
            <a:off x="661492" y="4974828"/>
            <a:ext cx="5354142" cy="321270"/>
          </a:xfrm>
          <a:prstGeom prst="rect">
            <a:avLst/>
          </a:prstGeom>
          <a:noFill/>
          <a:ln/>
        </p:spPr>
        <p:txBody>
          <a:bodyPr wrap="none" lIns="0" tIns="0" rIns="0" bIns="0" rtlCol="0" anchor="t"/>
          <a:lstStyle/>
          <a:p>
            <a:pPr algn="just">
              <a:lnSpc>
                <a:spcPts val="2500"/>
              </a:lnSpc>
            </a:pPr>
            <a:r>
              <a:rPr lang="en-US" sz="1667" b="1" dirty="0">
                <a:solidFill>
                  <a:srgbClr val="000000"/>
                </a:solidFill>
                <a:latin typeface="Roboto Medium" pitchFamily="34" charset="0"/>
                <a:ea typeface="Roboto Medium" pitchFamily="34" charset="-122"/>
                <a:cs typeface="Roboto Medium" pitchFamily="34" charset="-120"/>
              </a:rPr>
              <a:t>Ví dụ:</a:t>
            </a:r>
            <a:r>
              <a:rPr lang="en-US" sz="1667" dirty="0">
                <a:solidFill>
                  <a:srgbClr val="000000"/>
                </a:solidFill>
                <a:latin typeface="Roboto Medium" pitchFamily="34" charset="0"/>
                <a:ea typeface="Roboto Medium" pitchFamily="34" charset="-122"/>
                <a:cs typeface="Roboto Medium" pitchFamily="34" charset="-120"/>
              </a:rPr>
              <a:t> </a:t>
            </a:r>
            <a:r>
              <a:rPr lang="en-US" sz="1667" i="1" dirty="0">
                <a:solidFill>
                  <a:srgbClr val="000000"/>
                </a:solidFill>
                <a:latin typeface="Roboto Medium" pitchFamily="34" charset="0"/>
                <a:ea typeface="Roboto Medium" pitchFamily="34" charset="-122"/>
                <a:cs typeface="Roboto Medium" pitchFamily="34" charset="-120"/>
              </a:rPr>
              <a:t>Shrek, Toy Story, Finding Nemo</a:t>
            </a:r>
            <a:endParaRPr lang="en-US" sz="1667" dirty="0"/>
          </a:p>
        </p:txBody>
      </p:sp>
      <p:sp>
        <p:nvSpPr>
          <p:cNvPr id="11" name="Shape 9"/>
          <p:cNvSpPr/>
          <p:nvPr/>
        </p:nvSpPr>
        <p:spPr>
          <a:xfrm>
            <a:off x="6176269" y="2197497"/>
            <a:ext cx="5354241" cy="19050"/>
          </a:xfrm>
          <a:prstGeom prst="rect">
            <a:avLst/>
          </a:prstGeom>
          <a:solidFill>
            <a:srgbClr val="9B0D0D"/>
          </a:solidFill>
          <a:ln/>
        </p:spPr>
      </p:sp>
      <p:sp>
        <p:nvSpPr>
          <p:cNvPr id="12" name="Shape 10"/>
          <p:cNvSpPr/>
          <p:nvPr/>
        </p:nvSpPr>
        <p:spPr>
          <a:xfrm>
            <a:off x="6176268" y="2315865"/>
            <a:ext cx="550367" cy="301823"/>
          </a:xfrm>
          <a:prstGeom prst="roundRect">
            <a:avLst>
              <a:gd name="adj" fmla="val 17886"/>
            </a:avLst>
          </a:prstGeom>
          <a:solidFill>
            <a:srgbClr val="FBD0D0"/>
          </a:solidFill>
          <a:ln/>
        </p:spPr>
      </p:sp>
      <p:sp>
        <p:nvSpPr>
          <p:cNvPr id="13" name="Text 11"/>
          <p:cNvSpPr/>
          <p:nvPr/>
        </p:nvSpPr>
        <p:spPr>
          <a:xfrm>
            <a:off x="6272609" y="2363986"/>
            <a:ext cx="357683" cy="205582"/>
          </a:xfrm>
          <a:prstGeom prst="rect">
            <a:avLst/>
          </a:prstGeom>
          <a:noFill/>
          <a:ln/>
        </p:spPr>
        <p:txBody>
          <a:bodyPr wrap="none" lIns="0" tIns="0" rIns="0" bIns="0" rtlCol="0" anchor="t"/>
          <a:lstStyle/>
          <a:p>
            <a:pPr algn="just">
              <a:lnSpc>
                <a:spcPts val="1583"/>
              </a:lnSpc>
            </a:pPr>
            <a:endParaRPr lang="en-US" sz="1167" dirty="0"/>
          </a:p>
        </p:txBody>
      </p:sp>
      <p:sp>
        <p:nvSpPr>
          <p:cNvPr id="14" name="Text 12"/>
          <p:cNvSpPr/>
          <p:nvPr/>
        </p:nvSpPr>
        <p:spPr>
          <a:xfrm>
            <a:off x="7728347" y="2681883"/>
            <a:ext cx="2250083" cy="251023"/>
          </a:xfrm>
          <a:prstGeom prst="rect">
            <a:avLst/>
          </a:prstGeom>
          <a:noFill/>
          <a:ln/>
        </p:spPr>
        <p:txBody>
          <a:bodyPr wrap="none" lIns="0" tIns="0" rIns="0" bIns="0" rtlCol="0" anchor="t"/>
          <a:lstStyle/>
          <a:p>
            <a:pPr algn="just">
              <a:lnSpc>
                <a:spcPts val="1958"/>
              </a:lnSpc>
            </a:pPr>
            <a:r>
              <a:rPr lang="en-US" sz="1667" b="1" dirty="0" err="1">
                <a:solidFill>
                  <a:srgbClr val="000000"/>
                </a:solidFill>
                <a:latin typeface="Montserrat Black" pitchFamily="34" charset="0"/>
                <a:ea typeface="Montserrat Black" pitchFamily="34" charset="-122"/>
                <a:cs typeface="Montserrat Black" pitchFamily="34" charset="-120"/>
              </a:rPr>
              <a:t>Kết</a:t>
            </a:r>
            <a:r>
              <a:rPr lang="en-US" sz="1667" b="1" dirty="0">
                <a:solidFill>
                  <a:srgbClr val="000000"/>
                </a:solidFill>
                <a:latin typeface="Montserrat Black" pitchFamily="34" charset="0"/>
                <a:ea typeface="Montserrat Black" pitchFamily="34" charset="-122"/>
                <a:cs typeface="Montserrat Black" pitchFamily="34" charset="-120"/>
              </a:rPr>
              <a:t> </a:t>
            </a:r>
            <a:r>
              <a:rPr lang="en-US" sz="1667" b="1" dirty="0" err="1">
                <a:solidFill>
                  <a:srgbClr val="000000"/>
                </a:solidFill>
                <a:latin typeface="Montserrat Black" pitchFamily="34" charset="0"/>
                <a:ea typeface="Montserrat Black" pitchFamily="34" charset="-122"/>
                <a:cs typeface="Montserrat Black" pitchFamily="34" charset="-120"/>
              </a:rPr>
              <a:t>xuất</a:t>
            </a:r>
            <a:r>
              <a:rPr lang="en-US" sz="1667" b="1" dirty="0">
                <a:solidFill>
                  <a:srgbClr val="000000"/>
                </a:solidFill>
                <a:latin typeface="Montserrat Black" pitchFamily="34" charset="0"/>
                <a:ea typeface="Montserrat Black" pitchFamily="34" charset="-122"/>
                <a:cs typeface="Montserrat Black" pitchFamily="34" charset="-120"/>
              </a:rPr>
              <a:t> </a:t>
            </a:r>
            <a:r>
              <a:rPr lang="en-US" sz="1667" b="1" dirty="0" err="1">
                <a:solidFill>
                  <a:srgbClr val="000000"/>
                </a:solidFill>
                <a:latin typeface="Montserrat Black" pitchFamily="34" charset="0"/>
                <a:ea typeface="Montserrat Black" pitchFamily="34" charset="-122"/>
                <a:cs typeface="Montserrat Black" pitchFamily="34" charset="-120"/>
              </a:rPr>
              <a:t>thời</a:t>
            </a:r>
            <a:r>
              <a:rPr lang="en-US" sz="1667" b="1" dirty="0">
                <a:solidFill>
                  <a:srgbClr val="000000"/>
                </a:solidFill>
                <a:latin typeface="Montserrat Black" pitchFamily="34" charset="0"/>
                <a:ea typeface="Montserrat Black" pitchFamily="34" charset="-122"/>
                <a:cs typeface="Montserrat Black" pitchFamily="34" charset="-120"/>
              </a:rPr>
              <a:t> </a:t>
            </a:r>
            <a:r>
              <a:rPr lang="en-US" sz="1667" b="1" dirty="0" err="1">
                <a:solidFill>
                  <a:srgbClr val="000000"/>
                </a:solidFill>
                <a:latin typeface="Montserrat Black" pitchFamily="34" charset="0"/>
                <a:ea typeface="Montserrat Black" pitchFamily="34" charset="-122"/>
                <a:cs typeface="Montserrat Black" pitchFamily="34" charset="-120"/>
              </a:rPr>
              <a:t>gian</a:t>
            </a:r>
            <a:r>
              <a:rPr lang="en-US" sz="1667" b="1" dirty="0">
                <a:solidFill>
                  <a:srgbClr val="000000"/>
                </a:solidFill>
                <a:latin typeface="Montserrat Black" pitchFamily="34" charset="0"/>
                <a:ea typeface="Montserrat Black" pitchFamily="34" charset="-122"/>
                <a:cs typeface="Montserrat Black" pitchFamily="34" charset="-120"/>
              </a:rPr>
              <a:t> </a:t>
            </a:r>
            <a:r>
              <a:rPr lang="en-US" sz="1667" b="1" dirty="0" err="1">
                <a:solidFill>
                  <a:srgbClr val="000000"/>
                </a:solidFill>
                <a:latin typeface="Montserrat Black" pitchFamily="34" charset="0"/>
                <a:ea typeface="Montserrat Black" pitchFamily="34" charset="-122"/>
                <a:cs typeface="Montserrat Black" pitchFamily="34" charset="-120"/>
              </a:rPr>
              <a:t>thực</a:t>
            </a:r>
            <a:endParaRPr lang="en-US" sz="1667" dirty="0"/>
          </a:p>
        </p:txBody>
      </p:sp>
      <p:sp>
        <p:nvSpPr>
          <p:cNvPr id="15" name="Text 13"/>
          <p:cNvSpPr/>
          <p:nvPr/>
        </p:nvSpPr>
        <p:spPr>
          <a:xfrm>
            <a:off x="6176269" y="3029248"/>
            <a:ext cx="5354241" cy="321270"/>
          </a:xfrm>
          <a:prstGeom prst="rect">
            <a:avLst/>
          </a:prstGeom>
          <a:noFill/>
          <a:ln/>
        </p:spPr>
        <p:txBody>
          <a:bodyPr wrap="none" lIns="0" tIns="0" rIns="0" bIns="0" rtlCol="0" anchor="t"/>
          <a:lstStyle/>
          <a:p>
            <a:pPr algn="just">
              <a:lnSpc>
                <a:spcPts val="2500"/>
              </a:lnSpc>
            </a:pPr>
            <a:r>
              <a:rPr lang="en-US" sz="1667" b="1" dirty="0">
                <a:solidFill>
                  <a:srgbClr val="000000"/>
                </a:solidFill>
                <a:latin typeface="Roboto Medium" pitchFamily="34" charset="0"/>
                <a:ea typeface="Roboto Medium" pitchFamily="34" charset="-122"/>
                <a:cs typeface="Roboto Medium" pitchFamily="34" charset="-120"/>
              </a:rPr>
              <a:t>Mục tiêu:</a:t>
            </a:r>
            <a:r>
              <a:rPr lang="en-US" sz="1667" dirty="0">
                <a:solidFill>
                  <a:srgbClr val="000000"/>
                </a:solidFill>
                <a:latin typeface="Roboto Medium" pitchFamily="34" charset="0"/>
                <a:ea typeface="Roboto Medium" pitchFamily="34" charset="-122"/>
                <a:cs typeface="Roboto Medium" pitchFamily="34" charset="-120"/>
              </a:rPr>
              <a:t> Tốc độ và phản hồi tức thì.</a:t>
            </a:r>
            <a:endParaRPr lang="en-US" sz="1667" dirty="0"/>
          </a:p>
        </p:txBody>
      </p:sp>
      <p:sp>
        <p:nvSpPr>
          <p:cNvPr id="16" name="Text 14"/>
          <p:cNvSpPr/>
          <p:nvPr/>
        </p:nvSpPr>
        <p:spPr>
          <a:xfrm>
            <a:off x="6176269" y="3446860"/>
            <a:ext cx="5354241" cy="642541"/>
          </a:xfrm>
          <a:prstGeom prst="rect">
            <a:avLst/>
          </a:prstGeom>
          <a:noFill/>
          <a:ln/>
        </p:spPr>
        <p:txBody>
          <a:bodyPr wrap="square" lIns="0" tIns="0" rIns="0" bIns="0" rtlCol="0" anchor="t"/>
          <a:lstStyle/>
          <a:p>
            <a:pPr algn="just">
              <a:lnSpc>
                <a:spcPts val="2500"/>
              </a:lnSpc>
            </a:pPr>
            <a:r>
              <a:rPr lang="en-US" sz="1667" b="1" dirty="0">
                <a:solidFill>
                  <a:srgbClr val="000000"/>
                </a:solidFill>
                <a:latin typeface="Roboto Medium" pitchFamily="34" charset="0"/>
                <a:ea typeface="Roboto Medium" pitchFamily="34" charset="-122"/>
                <a:cs typeface="Roboto Medium" pitchFamily="34" charset="-120"/>
              </a:rPr>
              <a:t>Thời gian:</a:t>
            </a:r>
            <a:r>
              <a:rPr lang="en-US" sz="1667" dirty="0">
                <a:solidFill>
                  <a:srgbClr val="000000"/>
                </a:solidFill>
                <a:latin typeface="Roboto Medium" pitchFamily="34" charset="0"/>
                <a:ea typeface="Roboto Medium" pitchFamily="34" charset="-122"/>
                <a:cs typeface="Roboto Medium" pitchFamily="34" charset="-120"/>
              </a:rPr>
              <a:t> Phải xử lý 30-60 khung hình/giây (FPS), tức là chỉ có 16.6 - 33.3 mili giây để vẽ toàn bộ cảnh vật.</a:t>
            </a:r>
            <a:endParaRPr lang="en-US" sz="1667" dirty="0"/>
          </a:p>
        </p:txBody>
      </p:sp>
      <p:sp>
        <p:nvSpPr>
          <p:cNvPr id="17" name="Text 15"/>
          <p:cNvSpPr/>
          <p:nvPr/>
        </p:nvSpPr>
        <p:spPr>
          <a:xfrm>
            <a:off x="6176269" y="4185742"/>
            <a:ext cx="5354241" cy="321270"/>
          </a:xfrm>
          <a:prstGeom prst="rect">
            <a:avLst/>
          </a:prstGeom>
          <a:noFill/>
          <a:ln/>
        </p:spPr>
        <p:txBody>
          <a:bodyPr wrap="none" lIns="0" tIns="0" rIns="0" bIns="0" rtlCol="0" anchor="t"/>
          <a:lstStyle/>
          <a:p>
            <a:pPr algn="just">
              <a:lnSpc>
                <a:spcPts val="2500"/>
              </a:lnSpc>
            </a:pPr>
            <a:r>
              <a:rPr lang="en-US" sz="1667" b="1" dirty="0">
                <a:solidFill>
                  <a:srgbClr val="000000"/>
                </a:solidFill>
                <a:latin typeface="Roboto Medium" pitchFamily="34" charset="0"/>
                <a:ea typeface="Roboto Medium" pitchFamily="34" charset="-122"/>
                <a:cs typeface="Roboto Medium" pitchFamily="34" charset="-120"/>
              </a:rPr>
              <a:t>Ứng dụng:</a:t>
            </a:r>
            <a:r>
              <a:rPr lang="en-US" sz="1667" dirty="0">
                <a:solidFill>
                  <a:srgbClr val="000000"/>
                </a:solidFill>
                <a:latin typeface="Roboto Medium" pitchFamily="34" charset="0"/>
                <a:ea typeface="Roboto Medium" pitchFamily="34" charset="-122"/>
                <a:cs typeface="Roboto Medium" pitchFamily="34" charset="-120"/>
              </a:rPr>
              <a:t> Game, thực tế ảo (VR), thực tế tăng cường (AR).</a:t>
            </a:r>
            <a:endParaRPr lang="en-US" sz="1667" dirty="0"/>
          </a:p>
        </p:txBody>
      </p:sp>
      <p:sp>
        <p:nvSpPr>
          <p:cNvPr id="18" name="Text 16"/>
          <p:cNvSpPr/>
          <p:nvPr/>
        </p:nvSpPr>
        <p:spPr>
          <a:xfrm>
            <a:off x="6176269" y="4603354"/>
            <a:ext cx="5354241" cy="642541"/>
          </a:xfrm>
          <a:prstGeom prst="rect">
            <a:avLst/>
          </a:prstGeom>
          <a:noFill/>
          <a:ln/>
        </p:spPr>
        <p:txBody>
          <a:bodyPr wrap="square" lIns="0" tIns="0" rIns="0" bIns="0" rtlCol="0" anchor="t"/>
          <a:lstStyle/>
          <a:p>
            <a:pPr algn="just">
              <a:lnSpc>
                <a:spcPts val="2500"/>
              </a:lnSpc>
            </a:pPr>
            <a:r>
              <a:rPr lang="en-US" sz="1667" b="1" dirty="0">
                <a:solidFill>
                  <a:srgbClr val="000000"/>
                </a:solidFill>
                <a:latin typeface="Roboto Medium" pitchFamily="34" charset="0"/>
                <a:ea typeface="Roboto Medium" pitchFamily="34" charset="-122"/>
                <a:cs typeface="Roboto Medium" pitchFamily="34" charset="-120"/>
              </a:rPr>
              <a:t>Thách thức:</a:t>
            </a:r>
            <a:r>
              <a:rPr lang="en-US" sz="1667" dirty="0">
                <a:solidFill>
                  <a:srgbClr val="000000"/>
                </a:solidFill>
                <a:latin typeface="Roboto Medium" pitchFamily="34" charset="0"/>
                <a:ea typeface="Roboto Medium" pitchFamily="34" charset="-122"/>
                <a:cs typeface="Roboto Medium" pitchFamily="34" charset="-120"/>
              </a:rPr>
              <a:t> Cân bằng giữa chất lượng hình ảnh và hiệu suất hệ thống.</a:t>
            </a:r>
            <a:endParaRPr lang="en-US" sz="1667" dirty="0"/>
          </a:p>
        </p:txBody>
      </p:sp>
      <p:sp>
        <p:nvSpPr>
          <p:cNvPr id="19" name="Text 17"/>
          <p:cNvSpPr/>
          <p:nvPr/>
        </p:nvSpPr>
        <p:spPr>
          <a:xfrm>
            <a:off x="661492" y="5597228"/>
            <a:ext cx="10869018" cy="642541"/>
          </a:xfrm>
          <a:prstGeom prst="rect">
            <a:avLst/>
          </a:prstGeom>
          <a:noFill/>
          <a:ln/>
        </p:spPr>
        <p:txBody>
          <a:bodyPr wrap="square" lIns="0" tIns="0" rIns="0" bIns="0" rtlCol="0" anchor="t"/>
          <a:lstStyle/>
          <a:p>
            <a:pPr algn="just">
              <a:lnSpc>
                <a:spcPts val="2500"/>
              </a:lnSpc>
            </a:pPr>
            <a:r>
              <a:rPr lang="en-US" sz="1667" b="1" dirty="0">
                <a:solidFill>
                  <a:srgbClr val="000000"/>
                </a:solidFill>
                <a:latin typeface="Roboto Medium" pitchFamily="34" charset="0"/>
                <a:ea typeface="Roboto Medium" pitchFamily="34" charset="-122"/>
                <a:cs typeface="Roboto Medium" pitchFamily="34" charset="-120"/>
              </a:rPr>
              <a:t>Kết luận:</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Kết</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xuất</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ngoại</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tuyến</a:t>
            </a:r>
            <a:r>
              <a:rPr lang="en-US" sz="1667" dirty="0">
                <a:solidFill>
                  <a:srgbClr val="000000"/>
                </a:solidFill>
                <a:latin typeface="Roboto Medium" pitchFamily="34" charset="0"/>
                <a:ea typeface="Roboto Medium" pitchFamily="34" charset="-122"/>
                <a:cs typeface="Roboto Medium" pitchFamily="34" charset="-120"/>
              </a:rPr>
              <a:t> luôn vượt </a:t>
            </a:r>
            <a:r>
              <a:rPr lang="en-US" sz="1667" dirty="0" err="1">
                <a:solidFill>
                  <a:srgbClr val="000000"/>
                </a:solidFill>
                <a:latin typeface="Roboto Medium" pitchFamily="34" charset="0"/>
                <a:ea typeface="Roboto Medium" pitchFamily="34" charset="-122"/>
                <a:cs typeface="Roboto Medium" pitchFamily="34" charset="-120"/>
              </a:rPr>
              <a:t>trội</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kết</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xuất</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thời</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gian</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thực</a:t>
            </a:r>
            <a:r>
              <a:rPr lang="en-US" sz="1667" dirty="0">
                <a:solidFill>
                  <a:srgbClr val="000000"/>
                </a:solidFill>
                <a:latin typeface="Roboto Medium" pitchFamily="34" charset="0"/>
                <a:ea typeface="Roboto Medium" pitchFamily="34" charset="-122"/>
                <a:cs typeface="Roboto Medium" pitchFamily="34" charset="-120"/>
              </a:rPr>
              <a:t> về độ chính xác và chi tiết do không bị ràng buộc bởi thời gian xử lý mỗi khung hình. Do đó, game thường phải tối ưu hóa và đôi khi hy sinh độ chính xác vật lý để đảm bảo tốc độ.</a:t>
            </a:r>
            <a:endParaRPr lang="en-US" sz="1667"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545902"/>
            <a:ext cx="8922147" cy="561182"/>
          </a:xfrm>
          <a:prstGeom prst="rect">
            <a:avLst/>
          </a:prstGeom>
          <a:noFill/>
          <a:ln/>
        </p:spPr>
        <p:txBody>
          <a:bodyPr wrap="none" lIns="0" tIns="0" rIns="0" bIns="0" rtlCol="0" anchor="t"/>
          <a:lstStyle/>
          <a:p>
            <a:pPr>
              <a:lnSpc>
                <a:spcPts val="4416"/>
              </a:lnSpc>
            </a:pPr>
            <a:r>
              <a:rPr lang="en-US" sz="3500" b="1" dirty="0">
                <a:solidFill>
                  <a:srgbClr val="1F497D"/>
                </a:solidFill>
                <a:latin typeface="Montserrat Black" pitchFamily="34" charset="0"/>
                <a:ea typeface="Montserrat Black" pitchFamily="34" charset="-122"/>
                <a:cs typeface="Montserrat Black" pitchFamily="34" charset="-120"/>
              </a:rPr>
              <a:t>ĐẶC THÙ CỦA ĐỒ HỌA TRONG GAME</a:t>
            </a:r>
            <a:endParaRPr lang="en-US" sz="3500" dirty="0"/>
          </a:p>
        </p:txBody>
      </p:sp>
      <p:sp>
        <p:nvSpPr>
          <p:cNvPr id="3" name="Shape 1"/>
          <p:cNvSpPr/>
          <p:nvPr/>
        </p:nvSpPr>
        <p:spPr>
          <a:xfrm>
            <a:off x="661492" y="1735435"/>
            <a:ext cx="3503315" cy="3252490"/>
          </a:xfrm>
          <a:prstGeom prst="roundRect">
            <a:avLst>
              <a:gd name="adj" fmla="val 3749"/>
            </a:avLst>
          </a:prstGeom>
          <a:solidFill>
            <a:srgbClr val="FFFFFF"/>
          </a:solidFill>
          <a:ln/>
        </p:spPr>
      </p:sp>
      <p:sp>
        <p:nvSpPr>
          <p:cNvPr id="4" name="Shape 2"/>
          <p:cNvSpPr/>
          <p:nvPr/>
        </p:nvSpPr>
        <p:spPr>
          <a:xfrm>
            <a:off x="661492" y="1710035"/>
            <a:ext cx="3503315" cy="101600"/>
          </a:xfrm>
          <a:prstGeom prst="roundRect">
            <a:avLst>
              <a:gd name="adj" fmla="val 74233"/>
            </a:avLst>
          </a:prstGeom>
          <a:solidFill>
            <a:srgbClr val="9B0D0D"/>
          </a:solidFill>
          <a:ln/>
        </p:spPr>
      </p:sp>
      <p:sp>
        <p:nvSpPr>
          <p:cNvPr id="5" name="Shape 3"/>
          <p:cNvSpPr/>
          <p:nvPr/>
        </p:nvSpPr>
        <p:spPr>
          <a:xfrm>
            <a:off x="2143770" y="1466156"/>
            <a:ext cx="538658" cy="538658"/>
          </a:xfrm>
          <a:prstGeom prst="roundRect">
            <a:avLst>
              <a:gd name="adj" fmla="val 141463"/>
            </a:avLst>
          </a:prstGeom>
          <a:solidFill>
            <a:srgbClr val="9B0D0D"/>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05398" y="1627684"/>
            <a:ext cx="215404" cy="215404"/>
          </a:xfrm>
          <a:prstGeom prst="rect">
            <a:avLst/>
          </a:prstGeom>
        </p:spPr>
      </p:pic>
      <p:sp>
        <p:nvSpPr>
          <p:cNvPr id="7" name="Text 4"/>
          <p:cNvSpPr/>
          <p:nvPr/>
        </p:nvSpPr>
        <p:spPr>
          <a:xfrm>
            <a:off x="866378" y="2184301"/>
            <a:ext cx="3093542" cy="673298"/>
          </a:xfrm>
          <a:prstGeom prst="rect">
            <a:avLst/>
          </a:prstGeom>
          <a:noFill/>
          <a:ln/>
        </p:spPr>
        <p:txBody>
          <a:bodyPr wrap="square" lIns="0" tIns="0" rIns="0" bIns="0" rtlCol="0" anchor="t"/>
          <a:lstStyle/>
          <a:p>
            <a:pPr algn="just">
              <a:lnSpc>
                <a:spcPts val="2625"/>
              </a:lnSpc>
            </a:pPr>
            <a:r>
              <a:rPr lang="en-US" sz="2083" b="1" dirty="0">
                <a:solidFill>
                  <a:srgbClr val="000000"/>
                </a:solidFill>
                <a:latin typeface="Montserrat Black" pitchFamily="34" charset="0"/>
                <a:ea typeface="Montserrat Black" pitchFamily="34" charset="-122"/>
                <a:cs typeface="Montserrat Black" pitchFamily="34" charset="-120"/>
              </a:rPr>
              <a:t>Hoạt động thời gian thực</a:t>
            </a:r>
            <a:endParaRPr lang="en-US" sz="2083" dirty="0"/>
          </a:p>
        </p:txBody>
      </p:sp>
      <p:sp>
        <p:nvSpPr>
          <p:cNvPr id="8" name="Text 5"/>
          <p:cNvSpPr/>
          <p:nvPr/>
        </p:nvSpPr>
        <p:spPr>
          <a:xfrm>
            <a:off x="866378" y="2965252"/>
            <a:ext cx="3093542" cy="1077218"/>
          </a:xfrm>
          <a:prstGeom prst="rect">
            <a:avLst/>
          </a:prstGeom>
          <a:noFill/>
          <a:ln/>
        </p:spPr>
        <p:txBody>
          <a:bodyPr wrap="square" lIns="0" tIns="0" rIns="0" bIns="0" rtlCol="0" anchor="t"/>
          <a:lstStyle/>
          <a:p>
            <a:pPr algn="just">
              <a:lnSpc>
                <a:spcPts val="2792"/>
              </a:lnSpc>
            </a:pPr>
            <a:r>
              <a:rPr lang="en-US" sz="2000" dirty="0">
                <a:solidFill>
                  <a:srgbClr val="000000"/>
                </a:solidFill>
                <a:latin typeface="Roboto Medium" pitchFamily="34" charset="0"/>
                <a:ea typeface="Roboto Medium" pitchFamily="34" charset="-122"/>
                <a:cs typeface="Roboto Medium" pitchFamily="34" charset="-120"/>
              </a:rPr>
              <a:t>Đồ họa phải được xử lý và hiển thị ngay lập tức để người chơi có thể tương tác liên tục.</a:t>
            </a:r>
            <a:endParaRPr lang="en-US" sz="2000" dirty="0"/>
          </a:p>
        </p:txBody>
      </p:sp>
      <p:sp>
        <p:nvSpPr>
          <p:cNvPr id="9" name="Shape 6"/>
          <p:cNvSpPr/>
          <p:nvPr/>
        </p:nvSpPr>
        <p:spPr>
          <a:xfrm>
            <a:off x="4344293" y="1735435"/>
            <a:ext cx="3503315" cy="3252490"/>
          </a:xfrm>
          <a:prstGeom prst="roundRect">
            <a:avLst>
              <a:gd name="adj" fmla="val 3749"/>
            </a:avLst>
          </a:prstGeom>
          <a:solidFill>
            <a:srgbClr val="FFFFFF"/>
          </a:solidFill>
          <a:ln/>
        </p:spPr>
      </p:sp>
      <p:sp>
        <p:nvSpPr>
          <p:cNvPr id="10" name="Shape 7"/>
          <p:cNvSpPr/>
          <p:nvPr/>
        </p:nvSpPr>
        <p:spPr>
          <a:xfrm>
            <a:off x="4344293" y="1710035"/>
            <a:ext cx="3503315" cy="101600"/>
          </a:xfrm>
          <a:prstGeom prst="roundRect">
            <a:avLst>
              <a:gd name="adj" fmla="val 74233"/>
            </a:avLst>
          </a:prstGeom>
          <a:solidFill>
            <a:srgbClr val="9B0D0D"/>
          </a:solidFill>
          <a:ln/>
        </p:spPr>
      </p:sp>
      <p:sp>
        <p:nvSpPr>
          <p:cNvPr id="11" name="Shape 8"/>
          <p:cNvSpPr/>
          <p:nvPr/>
        </p:nvSpPr>
        <p:spPr>
          <a:xfrm>
            <a:off x="5826572" y="1466156"/>
            <a:ext cx="538658" cy="538658"/>
          </a:xfrm>
          <a:prstGeom prst="roundRect">
            <a:avLst>
              <a:gd name="adj" fmla="val 141463"/>
            </a:avLst>
          </a:prstGeom>
          <a:solidFill>
            <a:srgbClr val="9B0D0D"/>
          </a:solidFill>
          <a:ln/>
        </p:spPr>
      </p:sp>
      <p:pic>
        <p:nvPicPr>
          <p:cNvPr id="12"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8200" y="1627684"/>
            <a:ext cx="215404" cy="215404"/>
          </a:xfrm>
          <a:prstGeom prst="rect">
            <a:avLst/>
          </a:prstGeom>
        </p:spPr>
      </p:pic>
      <p:sp>
        <p:nvSpPr>
          <p:cNvPr id="13" name="Text 9"/>
          <p:cNvSpPr/>
          <p:nvPr/>
        </p:nvSpPr>
        <p:spPr>
          <a:xfrm>
            <a:off x="4744542" y="2184301"/>
            <a:ext cx="2702818" cy="336649"/>
          </a:xfrm>
          <a:prstGeom prst="rect">
            <a:avLst/>
          </a:prstGeom>
          <a:noFill/>
          <a:ln/>
        </p:spPr>
        <p:txBody>
          <a:bodyPr wrap="none" lIns="0" tIns="0" rIns="0" bIns="0" rtlCol="0" anchor="t"/>
          <a:lstStyle/>
          <a:p>
            <a:pPr algn="just">
              <a:lnSpc>
                <a:spcPts val="2625"/>
              </a:lnSpc>
            </a:pPr>
            <a:r>
              <a:rPr lang="en-US" sz="2083" b="1" dirty="0">
                <a:solidFill>
                  <a:srgbClr val="000000"/>
                </a:solidFill>
                <a:latin typeface="Montserrat Black" pitchFamily="34" charset="0"/>
                <a:ea typeface="Montserrat Black" pitchFamily="34" charset="-122"/>
                <a:cs typeface="Montserrat Black" pitchFamily="34" charset="-120"/>
              </a:rPr>
              <a:t>Chia sẻ tài nguyên</a:t>
            </a:r>
            <a:endParaRPr lang="en-US" sz="2083" dirty="0"/>
          </a:p>
        </p:txBody>
      </p:sp>
      <p:sp>
        <p:nvSpPr>
          <p:cNvPr id="14" name="Text 10"/>
          <p:cNvSpPr/>
          <p:nvPr/>
        </p:nvSpPr>
        <p:spPr>
          <a:xfrm>
            <a:off x="4549180" y="2628603"/>
            <a:ext cx="3093542" cy="1795363"/>
          </a:xfrm>
          <a:prstGeom prst="rect">
            <a:avLst/>
          </a:prstGeom>
          <a:noFill/>
          <a:ln/>
        </p:spPr>
        <p:txBody>
          <a:bodyPr wrap="square" lIns="0" tIns="0" rIns="0" bIns="0" rtlCol="0" anchor="t"/>
          <a:lstStyle/>
          <a:p>
            <a:pPr algn="just">
              <a:lnSpc>
                <a:spcPts val="2792"/>
              </a:lnSpc>
            </a:pPr>
            <a:r>
              <a:rPr lang="en-US" sz="2000" dirty="0">
                <a:solidFill>
                  <a:srgbClr val="000000"/>
                </a:solidFill>
                <a:latin typeface="Roboto Medium" pitchFamily="34" charset="0"/>
                <a:ea typeface="Roboto Medium" pitchFamily="34" charset="-122"/>
                <a:cs typeface="Roboto Medium" pitchFamily="34" charset="-120"/>
              </a:rPr>
              <a:t>Tài nguyên hệ thống đồ họa phải được phân bổ thông minh cho AI, Physics, Audio, Network và các thành phần khác.</a:t>
            </a:r>
            <a:endParaRPr lang="en-US" sz="2000" dirty="0"/>
          </a:p>
        </p:txBody>
      </p:sp>
      <p:sp>
        <p:nvSpPr>
          <p:cNvPr id="15" name="Shape 11"/>
          <p:cNvSpPr/>
          <p:nvPr/>
        </p:nvSpPr>
        <p:spPr>
          <a:xfrm>
            <a:off x="8027094" y="1735435"/>
            <a:ext cx="3503315" cy="3252490"/>
          </a:xfrm>
          <a:prstGeom prst="roundRect">
            <a:avLst>
              <a:gd name="adj" fmla="val 3749"/>
            </a:avLst>
          </a:prstGeom>
          <a:solidFill>
            <a:srgbClr val="FFFFFF"/>
          </a:solidFill>
          <a:ln/>
        </p:spPr>
      </p:sp>
      <p:sp>
        <p:nvSpPr>
          <p:cNvPr id="16" name="Shape 12"/>
          <p:cNvSpPr/>
          <p:nvPr/>
        </p:nvSpPr>
        <p:spPr>
          <a:xfrm>
            <a:off x="8027094" y="1710035"/>
            <a:ext cx="3503315" cy="101600"/>
          </a:xfrm>
          <a:prstGeom prst="roundRect">
            <a:avLst>
              <a:gd name="adj" fmla="val 74233"/>
            </a:avLst>
          </a:prstGeom>
          <a:solidFill>
            <a:srgbClr val="9B0D0D"/>
          </a:solidFill>
          <a:ln/>
        </p:spPr>
      </p:sp>
      <p:sp>
        <p:nvSpPr>
          <p:cNvPr id="17" name="Shape 13"/>
          <p:cNvSpPr/>
          <p:nvPr/>
        </p:nvSpPr>
        <p:spPr>
          <a:xfrm>
            <a:off x="9509374" y="1466156"/>
            <a:ext cx="538658" cy="538658"/>
          </a:xfrm>
          <a:prstGeom prst="roundRect">
            <a:avLst>
              <a:gd name="adj" fmla="val 141463"/>
            </a:avLst>
          </a:prstGeom>
          <a:solidFill>
            <a:srgbClr val="9B0D0D"/>
          </a:solidFill>
          <a:ln/>
        </p:spPr>
      </p:sp>
      <p:pic>
        <p:nvPicPr>
          <p:cNvPr id="18"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71001" y="1627684"/>
            <a:ext cx="215404" cy="215404"/>
          </a:xfrm>
          <a:prstGeom prst="rect">
            <a:avLst/>
          </a:prstGeom>
        </p:spPr>
      </p:pic>
      <p:sp>
        <p:nvSpPr>
          <p:cNvPr id="19" name="Text 14"/>
          <p:cNvSpPr/>
          <p:nvPr/>
        </p:nvSpPr>
        <p:spPr>
          <a:xfrm>
            <a:off x="8342611" y="2184301"/>
            <a:ext cx="2872184" cy="336649"/>
          </a:xfrm>
          <a:prstGeom prst="rect">
            <a:avLst/>
          </a:prstGeom>
          <a:noFill/>
          <a:ln/>
        </p:spPr>
        <p:txBody>
          <a:bodyPr wrap="none" lIns="0" tIns="0" rIns="0" bIns="0" rtlCol="0" anchor="t"/>
          <a:lstStyle/>
          <a:p>
            <a:pPr algn="just">
              <a:lnSpc>
                <a:spcPts val="2625"/>
              </a:lnSpc>
            </a:pPr>
            <a:r>
              <a:rPr lang="en-US" sz="2083" b="1" dirty="0">
                <a:solidFill>
                  <a:srgbClr val="000000"/>
                </a:solidFill>
                <a:latin typeface="Montserrat Black" pitchFamily="34" charset="0"/>
                <a:ea typeface="Montserrat Black" pitchFamily="34" charset="-122"/>
                <a:cs typeface="Montserrat Black" pitchFamily="34" charset="-120"/>
              </a:rPr>
              <a:t>Luôn phải cân bằng</a:t>
            </a:r>
            <a:endParaRPr lang="en-US" sz="2083" dirty="0"/>
          </a:p>
        </p:txBody>
      </p:sp>
      <p:sp>
        <p:nvSpPr>
          <p:cNvPr id="20" name="Text 15"/>
          <p:cNvSpPr/>
          <p:nvPr/>
        </p:nvSpPr>
        <p:spPr>
          <a:xfrm>
            <a:off x="8231982" y="2628603"/>
            <a:ext cx="3093542" cy="2154436"/>
          </a:xfrm>
          <a:prstGeom prst="rect">
            <a:avLst/>
          </a:prstGeom>
          <a:noFill/>
          <a:ln/>
        </p:spPr>
        <p:txBody>
          <a:bodyPr wrap="square" lIns="0" tIns="0" rIns="0" bIns="0" rtlCol="0" anchor="t"/>
          <a:lstStyle/>
          <a:p>
            <a:pPr algn="just">
              <a:lnSpc>
                <a:spcPts val="2792"/>
              </a:lnSpc>
            </a:pPr>
            <a:r>
              <a:rPr lang="en-US" sz="2000" dirty="0">
                <a:solidFill>
                  <a:srgbClr val="000000"/>
                </a:solidFill>
                <a:latin typeface="Roboto Medium" pitchFamily="34" charset="0"/>
                <a:ea typeface="Roboto Medium" pitchFamily="34" charset="-122"/>
                <a:cs typeface="Roboto Medium" pitchFamily="34" charset="-120"/>
              </a:rPr>
              <a:t>Không có game nào có thể đạt được chất lượng, hiệu năng và tính khả thi tối đa cùng một lúc. "Trade-off" là từ khóa cốt lõi trong lập trình đồ họa game.</a:t>
            </a:r>
            <a:endParaRPr lang="en-US" sz="2000" dirty="0"/>
          </a:p>
        </p:txBody>
      </p:sp>
      <p:sp>
        <p:nvSpPr>
          <p:cNvPr id="21" name="Text 16"/>
          <p:cNvSpPr/>
          <p:nvPr/>
        </p:nvSpPr>
        <p:spPr>
          <a:xfrm>
            <a:off x="930771" y="5391944"/>
            <a:ext cx="10599738" cy="718145"/>
          </a:xfrm>
          <a:prstGeom prst="rect">
            <a:avLst/>
          </a:prstGeom>
          <a:noFill/>
          <a:ln/>
        </p:spPr>
        <p:txBody>
          <a:bodyPr wrap="square" lIns="0" tIns="0" rIns="0" bIns="0" rtlCol="0" anchor="t"/>
          <a:lstStyle/>
          <a:p>
            <a:pPr algn="just">
              <a:lnSpc>
                <a:spcPts val="2792"/>
              </a:lnSpc>
            </a:pPr>
            <a:r>
              <a:rPr lang="en-US" sz="2000" dirty="0">
                <a:solidFill>
                  <a:srgbClr val="000000"/>
                </a:solidFill>
                <a:latin typeface="Roboto Medium" pitchFamily="34" charset="0"/>
                <a:ea typeface="Roboto Medium" pitchFamily="34" charset="-122"/>
                <a:cs typeface="Roboto Medium" pitchFamily="34" charset="-120"/>
              </a:rPr>
              <a:t>Tư duy này giúp các nhà phát triển đưa ra quyết định sáng suốt để tạo ra trải nghiệm game tốt nhất trong giới hạn tài nguyên và thời gian.</a:t>
            </a:r>
            <a:endParaRPr lang="en-US" sz="2000" dirty="0"/>
          </a:p>
        </p:txBody>
      </p:sp>
      <p:sp>
        <p:nvSpPr>
          <p:cNvPr id="22" name="Shape 17"/>
          <p:cNvSpPr/>
          <p:nvPr/>
        </p:nvSpPr>
        <p:spPr>
          <a:xfrm>
            <a:off x="661492" y="5189935"/>
            <a:ext cx="25400" cy="1122164"/>
          </a:xfrm>
          <a:prstGeom prst="rect">
            <a:avLst/>
          </a:prstGeom>
          <a:solidFill>
            <a:srgbClr val="9B0D0D"/>
          </a:solidFill>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500822" y="2647183"/>
            <a:ext cx="7049988" cy="502047"/>
          </a:xfrm>
          <a:prstGeom prst="rect">
            <a:avLst/>
          </a:prstGeom>
          <a:noFill/>
          <a:ln/>
        </p:spPr>
        <p:txBody>
          <a:bodyPr wrap="none" lIns="0" tIns="0" rIns="0" bIns="0" rtlCol="0" anchor="t"/>
          <a:lstStyle/>
          <a:p>
            <a:pPr defTabSz="761970">
              <a:lnSpc>
                <a:spcPts val="3917"/>
              </a:lnSpc>
            </a:pPr>
            <a:r>
              <a:rPr lang="en-US" sz="3125" b="1" dirty="0" err="1">
                <a:solidFill>
                  <a:srgbClr val="1F497D"/>
                </a:solidFill>
                <a:latin typeface="Montserrat Black" pitchFamily="34" charset="0"/>
                <a:ea typeface="Montserrat Black" pitchFamily="34" charset="-122"/>
                <a:cs typeface="Montserrat Black" pitchFamily="34" charset="-120"/>
              </a:rPr>
              <a:t>Một</a:t>
            </a:r>
            <a:r>
              <a:rPr lang="en-US" sz="3125" b="1" dirty="0">
                <a:solidFill>
                  <a:srgbClr val="1F497D"/>
                </a:solidFill>
                <a:latin typeface="Montserrat Black" pitchFamily="34" charset="0"/>
                <a:ea typeface="Montserrat Black" pitchFamily="34" charset="-122"/>
                <a:cs typeface="Montserrat Black" pitchFamily="34" charset="-120"/>
              </a:rPr>
              <a:t> </a:t>
            </a:r>
            <a:r>
              <a:rPr lang="en-US" sz="3125" b="1" dirty="0" err="1">
                <a:solidFill>
                  <a:srgbClr val="1F497D"/>
                </a:solidFill>
                <a:latin typeface="Montserrat Black" pitchFamily="34" charset="0"/>
                <a:ea typeface="Montserrat Black" pitchFamily="34" charset="-122"/>
                <a:cs typeface="Montserrat Black" pitchFamily="34" charset="-120"/>
              </a:rPr>
              <a:t>số</a:t>
            </a:r>
            <a:r>
              <a:rPr lang="en-US" sz="3125" b="1" dirty="0">
                <a:solidFill>
                  <a:srgbClr val="1F497D"/>
                </a:solidFill>
                <a:latin typeface="Montserrat Black" pitchFamily="34" charset="0"/>
                <a:ea typeface="Montserrat Black" pitchFamily="34" charset="-122"/>
                <a:cs typeface="Montserrat Black" pitchFamily="34" charset="-120"/>
              </a:rPr>
              <a:t> </a:t>
            </a:r>
            <a:r>
              <a:rPr lang="en-US" sz="3125" b="1" dirty="0" err="1">
                <a:solidFill>
                  <a:srgbClr val="1F497D"/>
                </a:solidFill>
                <a:latin typeface="Montserrat Black" pitchFamily="34" charset="0"/>
                <a:ea typeface="Montserrat Black" pitchFamily="34" charset="-122"/>
                <a:cs typeface="Montserrat Black" pitchFamily="34" charset="-120"/>
              </a:rPr>
              <a:t>khái</a:t>
            </a:r>
            <a:r>
              <a:rPr lang="en-US" sz="3125" b="1" dirty="0">
                <a:solidFill>
                  <a:srgbClr val="1F497D"/>
                </a:solidFill>
                <a:latin typeface="Montserrat Black" pitchFamily="34" charset="0"/>
                <a:ea typeface="Montserrat Black" pitchFamily="34" charset="-122"/>
                <a:cs typeface="Montserrat Black" pitchFamily="34" charset="-120"/>
              </a:rPr>
              <a:t> </a:t>
            </a:r>
            <a:r>
              <a:rPr lang="en-US" sz="3125" b="1" dirty="0" err="1">
                <a:solidFill>
                  <a:srgbClr val="1F497D"/>
                </a:solidFill>
                <a:latin typeface="Montserrat Black" pitchFamily="34" charset="0"/>
                <a:ea typeface="Montserrat Black" pitchFamily="34" charset="-122"/>
                <a:cs typeface="Montserrat Black" pitchFamily="34" charset="-120"/>
              </a:rPr>
              <a:t>niệm</a:t>
            </a:r>
            <a:r>
              <a:rPr lang="en-US" sz="3125" b="1" dirty="0">
                <a:solidFill>
                  <a:srgbClr val="1F497D"/>
                </a:solidFill>
                <a:latin typeface="Montserrat Black" pitchFamily="34" charset="0"/>
                <a:ea typeface="Montserrat Black" pitchFamily="34" charset="-122"/>
                <a:cs typeface="Montserrat Black" pitchFamily="34" charset="-120"/>
              </a:rPr>
              <a:t> </a:t>
            </a:r>
            <a:r>
              <a:rPr lang="en-US" sz="3125" b="1" dirty="0" err="1">
                <a:solidFill>
                  <a:srgbClr val="1F497D"/>
                </a:solidFill>
                <a:latin typeface="Montserrat Black" pitchFamily="34" charset="0"/>
                <a:ea typeface="Montserrat Black" pitchFamily="34" charset="-122"/>
                <a:cs typeface="Montserrat Black" pitchFamily="34" charset="-120"/>
              </a:rPr>
              <a:t>trong</a:t>
            </a:r>
            <a:r>
              <a:rPr lang="en-US" sz="3125" b="1" dirty="0">
                <a:solidFill>
                  <a:srgbClr val="1F497D"/>
                </a:solidFill>
                <a:latin typeface="Montserrat Black" pitchFamily="34" charset="0"/>
                <a:ea typeface="Montserrat Black" pitchFamily="34" charset="-122"/>
                <a:cs typeface="Montserrat Black" pitchFamily="34" charset="-120"/>
              </a:rPr>
              <a:t> Xử </a:t>
            </a:r>
            <a:r>
              <a:rPr lang="en-US" sz="3125" b="1" dirty="0" err="1">
                <a:solidFill>
                  <a:srgbClr val="1F497D"/>
                </a:solidFill>
                <a:latin typeface="Montserrat Black" pitchFamily="34" charset="0"/>
                <a:ea typeface="Montserrat Black" pitchFamily="34" charset="-122"/>
                <a:cs typeface="Montserrat Black" pitchFamily="34" charset="-120"/>
              </a:rPr>
              <a:t>lý</a:t>
            </a:r>
            <a:r>
              <a:rPr lang="en-US" sz="3125" b="1" dirty="0">
                <a:solidFill>
                  <a:srgbClr val="1F497D"/>
                </a:solidFill>
                <a:latin typeface="Montserrat Black" pitchFamily="34" charset="0"/>
                <a:ea typeface="Montserrat Black" pitchFamily="34" charset="-122"/>
                <a:cs typeface="Montserrat Black" pitchFamily="34" charset="-120"/>
              </a:rPr>
              <a:t> </a:t>
            </a:r>
            <a:r>
              <a:rPr lang="en-US" sz="3125" b="1" dirty="0" err="1">
                <a:solidFill>
                  <a:srgbClr val="1F497D"/>
                </a:solidFill>
                <a:latin typeface="Montserrat Black" pitchFamily="34" charset="0"/>
                <a:ea typeface="Montserrat Black" pitchFamily="34" charset="-122"/>
                <a:cs typeface="Montserrat Black" pitchFamily="34" charset="-120"/>
              </a:rPr>
              <a:t>đồ</a:t>
            </a:r>
            <a:r>
              <a:rPr lang="en-US" sz="3125" b="1" dirty="0">
                <a:solidFill>
                  <a:srgbClr val="1F497D"/>
                </a:solidFill>
                <a:latin typeface="Montserrat Black" pitchFamily="34" charset="0"/>
                <a:ea typeface="Montserrat Black" pitchFamily="34" charset="-122"/>
                <a:cs typeface="Montserrat Black" pitchFamily="34" charset="-120"/>
              </a:rPr>
              <a:t> họa</a:t>
            </a:r>
            <a:endParaRPr lang="en-US" sz="3125" dirty="0">
              <a:solidFill>
                <a:prstClr val="black"/>
              </a:solidFill>
              <a:latin typeface="Calibri" panose="020F0502020204030204"/>
            </a:endParaRPr>
          </a:p>
        </p:txBody>
      </p:sp>
    </p:spTree>
    <p:extLst>
      <p:ext uri="{BB962C8B-B14F-4D97-AF65-F5344CB8AC3E}">
        <p14:creationId xmlns:p14="http://schemas.microsoft.com/office/powerpoint/2010/main" val="1054244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577751"/>
            <a:ext cx="7049988" cy="502047"/>
          </a:xfrm>
          <a:prstGeom prst="rect">
            <a:avLst/>
          </a:prstGeom>
          <a:noFill/>
          <a:ln/>
        </p:spPr>
        <p:txBody>
          <a:bodyPr wrap="none" lIns="0" tIns="0" rIns="0" bIns="0" rtlCol="0" anchor="t"/>
          <a:lstStyle/>
          <a:p>
            <a:pPr defTabSz="761970">
              <a:lnSpc>
                <a:spcPts val="3917"/>
              </a:lnSpc>
            </a:pPr>
            <a:r>
              <a:rPr lang="en-US" sz="3125" b="1" dirty="0">
                <a:solidFill>
                  <a:srgbClr val="1F497D"/>
                </a:solidFill>
                <a:latin typeface="Montserrat Black" pitchFamily="34" charset="0"/>
                <a:ea typeface="Montserrat Black" pitchFamily="34" charset="-122"/>
                <a:cs typeface="Montserrat Black" pitchFamily="34" charset="-120"/>
              </a:rPr>
              <a:t>Bits </a:t>
            </a:r>
            <a:r>
              <a:rPr lang="en-US" sz="3125" b="1" dirty="0" err="1">
                <a:solidFill>
                  <a:srgbClr val="1F497D"/>
                </a:solidFill>
                <a:latin typeface="Montserrat Black" pitchFamily="34" charset="0"/>
                <a:ea typeface="Montserrat Black" pitchFamily="34" charset="-122"/>
                <a:cs typeface="Montserrat Black" pitchFamily="34" charset="-120"/>
              </a:rPr>
              <a:t>và</a:t>
            </a:r>
            <a:r>
              <a:rPr lang="en-US" sz="3125" b="1" dirty="0">
                <a:solidFill>
                  <a:srgbClr val="1F497D"/>
                </a:solidFill>
                <a:latin typeface="Montserrat Black" pitchFamily="34" charset="0"/>
                <a:ea typeface="Montserrat Black" pitchFamily="34" charset="-122"/>
                <a:cs typeface="Montserrat Black" pitchFamily="34" charset="-120"/>
              </a:rPr>
              <a:t> Bytes</a:t>
            </a:r>
            <a:endParaRPr lang="en-US" sz="3125" dirty="0">
              <a:solidFill>
                <a:prstClr val="black"/>
              </a:solidFill>
              <a:latin typeface="Calibri" panose="020F0502020204030204"/>
            </a:endParaRPr>
          </a:p>
        </p:txBody>
      </p:sp>
      <p:sp>
        <p:nvSpPr>
          <p:cNvPr id="3" name="Shape 1"/>
          <p:cNvSpPr/>
          <p:nvPr/>
        </p:nvSpPr>
        <p:spPr>
          <a:xfrm>
            <a:off x="661492" y="1401069"/>
            <a:ext cx="3515916" cy="2042021"/>
          </a:xfrm>
          <a:prstGeom prst="roundRect">
            <a:avLst>
              <a:gd name="adj" fmla="val 4478"/>
            </a:avLst>
          </a:prstGeom>
          <a:solidFill>
            <a:srgbClr val="FFFFFF"/>
          </a:solidFill>
          <a:ln w="22860">
            <a:solidFill>
              <a:srgbClr val="E1B6B6"/>
            </a:solidFill>
            <a:prstDash val="solid"/>
          </a:ln>
        </p:spPr>
      </p:sp>
      <p:sp>
        <p:nvSpPr>
          <p:cNvPr id="4" name="Shape 2"/>
          <p:cNvSpPr/>
          <p:nvPr/>
        </p:nvSpPr>
        <p:spPr>
          <a:xfrm>
            <a:off x="642442" y="1401069"/>
            <a:ext cx="76200" cy="2042021"/>
          </a:xfrm>
          <a:prstGeom prst="roundRect">
            <a:avLst>
              <a:gd name="adj" fmla="val 88558"/>
            </a:avLst>
          </a:prstGeom>
          <a:solidFill>
            <a:srgbClr val="9B0D0D"/>
          </a:solidFill>
          <a:ln/>
        </p:spPr>
      </p:sp>
      <p:sp>
        <p:nvSpPr>
          <p:cNvPr id="5" name="Text 3"/>
          <p:cNvSpPr/>
          <p:nvPr/>
        </p:nvSpPr>
        <p:spPr>
          <a:xfrm>
            <a:off x="1243013" y="1580754"/>
            <a:ext cx="2410023" cy="301228"/>
          </a:xfrm>
          <a:prstGeom prst="rect">
            <a:avLst/>
          </a:prstGeom>
          <a:noFill/>
          <a:ln/>
        </p:spPr>
        <p:txBody>
          <a:bodyPr wrap="none" lIns="0" tIns="0" rIns="0" bIns="0" rtlCol="0" anchor="t"/>
          <a:lstStyle/>
          <a:p>
            <a:pPr algn="ctr" defTabSz="761970">
              <a:lnSpc>
                <a:spcPts val="2333"/>
              </a:lnSpc>
            </a:pPr>
            <a:r>
              <a:rPr lang="en-US" sz="1875" b="1" dirty="0">
                <a:solidFill>
                  <a:srgbClr val="000000"/>
                </a:solidFill>
                <a:latin typeface="Montserrat Black" pitchFamily="34" charset="0"/>
                <a:ea typeface="Montserrat Black" pitchFamily="34" charset="-122"/>
                <a:cs typeface="Montserrat Black" pitchFamily="34" charset="-120"/>
              </a:rPr>
              <a:t>Vai trò Cơ bản</a:t>
            </a:r>
            <a:endParaRPr lang="en-US" sz="1875" dirty="0">
              <a:solidFill>
                <a:prstClr val="black"/>
              </a:solidFill>
              <a:latin typeface="Calibri" panose="020F0502020204030204"/>
            </a:endParaRPr>
          </a:p>
        </p:txBody>
      </p:sp>
      <p:sp>
        <p:nvSpPr>
          <p:cNvPr id="6" name="Text 4"/>
          <p:cNvSpPr/>
          <p:nvPr/>
        </p:nvSpPr>
        <p:spPr>
          <a:xfrm>
            <a:off x="898327" y="1978322"/>
            <a:ext cx="3099395" cy="1285082"/>
          </a:xfrm>
          <a:prstGeom prst="rect">
            <a:avLst/>
          </a:prstGeom>
          <a:noFill/>
          <a:ln/>
        </p:spPr>
        <p:txBody>
          <a:bodyPr wrap="square" lIns="0" tIns="0" rIns="0" bIns="0" rtlCol="0" anchor="t"/>
          <a:lstStyle/>
          <a:p>
            <a:pPr algn="just" defTabSz="761970">
              <a:lnSpc>
                <a:spcPts val="2500"/>
              </a:lnSpc>
            </a:pPr>
            <a:r>
              <a:rPr lang="en-US" sz="1667" dirty="0">
                <a:solidFill>
                  <a:srgbClr val="000000"/>
                </a:solidFill>
                <a:latin typeface="Roboto Medium" pitchFamily="34" charset="0"/>
                <a:ea typeface="Roboto Medium" pitchFamily="34" charset="-122"/>
                <a:cs typeface="Roboto Medium" pitchFamily="34" charset="-120"/>
              </a:rPr>
              <a:t>Đồ họa máy tính về bản chất là việc thao tác trên các bit và byte, xây dựng nên thế giới ảo từ những đơn vị dữ liệu nhỏ nhất.</a:t>
            </a:r>
            <a:endParaRPr lang="en-US" sz="1667" dirty="0">
              <a:solidFill>
                <a:prstClr val="black"/>
              </a:solidFill>
              <a:latin typeface="Calibri" panose="020F0502020204030204"/>
            </a:endParaRPr>
          </a:p>
        </p:txBody>
      </p:sp>
      <p:sp>
        <p:nvSpPr>
          <p:cNvPr id="7" name="Shape 5"/>
          <p:cNvSpPr/>
          <p:nvPr/>
        </p:nvSpPr>
        <p:spPr>
          <a:xfrm>
            <a:off x="4338043" y="1401069"/>
            <a:ext cx="3515916" cy="2042021"/>
          </a:xfrm>
          <a:prstGeom prst="roundRect">
            <a:avLst>
              <a:gd name="adj" fmla="val 4478"/>
            </a:avLst>
          </a:prstGeom>
          <a:solidFill>
            <a:srgbClr val="FFFFFF"/>
          </a:solidFill>
          <a:ln w="22860">
            <a:solidFill>
              <a:srgbClr val="E1B6B6"/>
            </a:solidFill>
            <a:prstDash val="solid"/>
          </a:ln>
        </p:spPr>
      </p:sp>
      <p:sp>
        <p:nvSpPr>
          <p:cNvPr id="8" name="Shape 6"/>
          <p:cNvSpPr/>
          <p:nvPr/>
        </p:nvSpPr>
        <p:spPr>
          <a:xfrm>
            <a:off x="4318993" y="1401069"/>
            <a:ext cx="76200" cy="2042021"/>
          </a:xfrm>
          <a:prstGeom prst="roundRect">
            <a:avLst>
              <a:gd name="adj" fmla="val 88558"/>
            </a:avLst>
          </a:prstGeom>
          <a:solidFill>
            <a:srgbClr val="9B0D0D"/>
          </a:solidFill>
          <a:ln/>
        </p:spPr>
      </p:sp>
      <p:sp>
        <p:nvSpPr>
          <p:cNvPr id="9" name="Text 7"/>
          <p:cNvSpPr/>
          <p:nvPr/>
        </p:nvSpPr>
        <p:spPr>
          <a:xfrm>
            <a:off x="4919564" y="1580754"/>
            <a:ext cx="2410023" cy="301228"/>
          </a:xfrm>
          <a:prstGeom prst="rect">
            <a:avLst/>
          </a:prstGeom>
          <a:noFill/>
          <a:ln/>
        </p:spPr>
        <p:txBody>
          <a:bodyPr wrap="none" lIns="0" tIns="0" rIns="0" bIns="0" rtlCol="0" anchor="t"/>
          <a:lstStyle/>
          <a:p>
            <a:pPr algn="ctr" defTabSz="761970">
              <a:lnSpc>
                <a:spcPts val="2333"/>
              </a:lnSpc>
            </a:pPr>
            <a:r>
              <a:rPr lang="en-US" sz="1875" b="1" dirty="0">
                <a:solidFill>
                  <a:srgbClr val="000000"/>
                </a:solidFill>
                <a:latin typeface="Montserrat Black" pitchFamily="34" charset="0"/>
                <a:ea typeface="Montserrat Black" pitchFamily="34" charset="-122"/>
                <a:cs typeface="Montserrat Black" pitchFamily="34" charset="-120"/>
              </a:rPr>
              <a:t>Bit (Binary Digit)</a:t>
            </a:r>
            <a:endParaRPr lang="en-US" sz="1875" dirty="0">
              <a:solidFill>
                <a:prstClr val="black"/>
              </a:solidFill>
              <a:latin typeface="Calibri" panose="020F0502020204030204"/>
            </a:endParaRPr>
          </a:p>
        </p:txBody>
      </p:sp>
      <p:sp>
        <p:nvSpPr>
          <p:cNvPr id="10" name="Text 8"/>
          <p:cNvSpPr/>
          <p:nvPr/>
        </p:nvSpPr>
        <p:spPr>
          <a:xfrm>
            <a:off x="4574878" y="1978322"/>
            <a:ext cx="3099395" cy="1285082"/>
          </a:xfrm>
          <a:prstGeom prst="rect">
            <a:avLst/>
          </a:prstGeom>
          <a:noFill/>
          <a:ln/>
        </p:spPr>
        <p:txBody>
          <a:bodyPr wrap="square" lIns="0" tIns="0" rIns="0" bIns="0" rtlCol="0" anchor="t"/>
          <a:lstStyle/>
          <a:p>
            <a:pPr algn="just" defTabSz="761970">
              <a:lnSpc>
                <a:spcPts val="2500"/>
              </a:lnSpc>
            </a:pPr>
            <a:r>
              <a:rPr lang="en-US" sz="1667" dirty="0">
                <a:solidFill>
                  <a:srgbClr val="000000"/>
                </a:solidFill>
                <a:latin typeface="Roboto Medium" pitchFamily="34" charset="0"/>
                <a:ea typeface="Roboto Medium" pitchFamily="34" charset="-122"/>
                <a:cs typeface="Roboto Medium" pitchFamily="34" charset="-120"/>
              </a:rPr>
              <a:t>Đơn vị thông tin nhỏ nhất, chỉ nhận giá trị 0 hoặc 1. Nó tương ứng với các trạng thái logic như True/False hay On/Off.</a:t>
            </a:r>
            <a:endParaRPr lang="en-US" sz="1667" dirty="0">
              <a:solidFill>
                <a:prstClr val="black"/>
              </a:solidFill>
              <a:latin typeface="Calibri" panose="020F0502020204030204"/>
            </a:endParaRPr>
          </a:p>
        </p:txBody>
      </p:sp>
      <p:sp>
        <p:nvSpPr>
          <p:cNvPr id="11" name="Shape 9"/>
          <p:cNvSpPr/>
          <p:nvPr/>
        </p:nvSpPr>
        <p:spPr>
          <a:xfrm>
            <a:off x="8014594" y="1401069"/>
            <a:ext cx="3515916" cy="2042021"/>
          </a:xfrm>
          <a:prstGeom prst="roundRect">
            <a:avLst>
              <a:gd name="adj" fmla="val 4478"/>
            </a:avLst>
          </a:prstGeom>
          <a:solidFill>
            <a:srgbClr val="FFFFFF"/>
          </a:solidFill>
          <a:ln w="22860">
            <a:solidFill>
              <a:srgbClr val="E1B6B6"/>
            </a:solidFill>
            <a:prstDash val="solid"/>
          </a:ln>
        </p:spPr>
      </p:sp>
      <p:sp>
        <p:nvSpPr>
          <p:cNvPr id="12" name="Shape 10"/>
          <p:cNvSpPr/>
          <p:nvPr/>
        </p:nvSpPr>
        <p:spPr>
          <a:xfrm>
            <a:off x="7995543" y="1401069"/>
            <a:ext cx="76200" cy="2042021"/>
          </a:xfrm>
          <a:prstGeom prst="roundRect">
            <a:avLst>
              <a:gd name="adj" fmla="val 88558"/>
            </a:avLst>
          </a:prstGeom>
          <a:solidFill>
            <a:srgbClr val="9B0D0D"/>
          </a:solidFill>
          <a:ln/>
        </p:spPr>
      </p:sp>
      <p:sp>
        <p:nvSpPr>
          <p:cNvPr id="13" name="Text 11"/>
          <p:cNvSpPr/>
          <p:nvPr/>
        </p:nvSpPr>
        <p:spPr>
          <a:xfrm>
            <a:off x="8596114" y="1580754"/>
            <a:ext cx="2410023" cy="301228"/>
          </a:xfrm>
          <a:prstGeom prst="rect">
            <a:avLst/>
          </a:prstGeom>
          <a:noFill/>
          <a:ln/>
        </p:spPr>
        <p:txBody>
          <a:bodyPr wrap="none" lIns="0" tIns="0" rIns="0" bIns="0" rtlCol="0" anchor="t"/>
          <a:lstStyle/>
          <a:p>
            <a:pPr algn="ctr" defTabSz="761970">
              <a:lnSpc>
                <a:spcPts val="2333"/>
              </a:lnSpc>
            </a:pPr>
            <a:r>
              <a:rPr lang="en-US" sz="1875" b="1" dirty="0">
                <a:solidFill>
                  <a:srgbClr val="000000"/>
                </a:solidFill>
                <a:latin typeface="Montserrat Black" pitchFamily="34" charset="0"/>
                <a:ea typeface="Montserrat Black" pitchFamily="34" charset="-122"/>
                <a:cs typeface="Montserrat Black" pitchFamily="34" charset="-120"/>
              </a:rPr>
              <a:t>Byte</a:t>
            </a:r>
            <a:endParaRPr lang="en-US" sz="1875" dirty="0">
              <a:solidFill>
                <a:prstClr val="black"/>
              </a:solidFill>
              <a:latin typeface="Calibri" panose="020F0502020204030204"/>
            </a:endParaRPr>
          </a:p>
        </p:txBody>
      </p:sp>
      <p:sp>
        <p:nvSpPr>
          <p:cNvPr id="14" name="Text 12"/>
          <p:cNvSpPr/>
          <p:nvPr/>
        </p:nvSpPr>
        <p:spPr>
          <a:xfrm>
            <a:off x="8251428" y="1978323"/>
            <a:ext cx="3099395" cy="963811"/>
          </a:xfrm>
          <a:prstGeom prst="rect">
            <a:avLst/>
          </a:prstGeom>
          <a:noFill/>
          <a:ln/>
        </p:spPr>
        <p:txBody>
          <a:bodyPr wrap="square" lIns="0" tIns="0" rIns="0" bIns="0" rtlCol="0" anchor="t"/>
          <a:lstStyle/>
          <a:p>
            <a:pPr algn="just" defTabSz="761970">
              <a:lnSpc>
                <a:spcPts val="2500"/>
              </a:lnSpc>
            </a:pPr>
            <a:r>
              <a:rPr lang="en-US" sz="1667" dirty="0">
                <a:solidFill>
                  <a:srgbClr val="000000"/>
                </a:solidFill>
                <a:latin typeface="Roboto Medium" pitchFamily="34" charset="0"/>
                <a:ea typeface="Roboto Medium" pitchFamily="34" charset="-122"/>
                <a:cs typeface="Roboto Medium" pitchFamily="34" charset="-120"/>
              </a:rPr>
              <a:t>Tập hợp 8 bits, là đơn vị cơ sở để biểu diễn các kiểu dữ liệu như ký tự, màu sắc, hay giá trị số.</a:t>
            </a:r>
            <a:endParaRPr lang="en-US" sz="1667" dirty="0">
              <a:solidFill>
                <a:prstClr val="black"/>
              </a:solidFill>
              <a:latin typeface="Calibri" panose="020F0502020204030204"/>
            </a:endParaRPr>
          </a:p>
        </p:txBody>
      </p:sp>
      <p:sp>
        <p:nvSpPr>
          <p:cNvPr id="15" name="Shape 13"/>
          <p:cNvSpPr/>
          <p:nvPr/>
        </p:nvSpPr>
        <p:spPr>
          <a:xfrm>
            <a:off x="661492" y="3623767"/>
            <a:ext cx="361454" cy="361454"/>
          </a:xfrm>
          <a:prstGeom prst="roundRect">
            <a:avLst>
              <a:gd name="adj" fmla="val 18669"/>
            </a:avLst>
          </a:prstGeom>
          <a:solidFill>
            <a:srgbClr val="FBD0D0"/>
          </a:solidFill>
          <a:ln w="7620">
            <a:solidFill>
              <a:srgbClr val="E1B6B6"/>
            </a:solidFill>
            <a:prstDash val="solid"/>
          </a:ln>
        </p:spPr>
      </p:sp>
      <p:sp>
        <p:nvSpPr>
          <p:cNvPr id="16" name="Text 14"/>
          <p:cNvSpPr/>
          <p:nvPr/>
        </p:nvSpPr>
        <p:spPr>
          <a:xfrm>
            <a:off x="721668" y="3653830"/>
            <a:ext cx="241003" cy="301228"/>
          </a:xfrm>
          <a:prstGeom prst="rect">
            <a:avLst/>
          </a:prstGeom>
          <a:noFill/>
          <a:ln/>
        </p:spPr>
        <p:txBody>
          <a:bodyPr wrap="none" lIns="0" tIns="0" rIns="0" bIns="0" rtlCol="0" anchor="t"/>
          <a:lstStyle/>
          <a:p>
            <a:pPr algn="ctr" defTabSz="761970">
              <a:lnSpc>
                <a:spcPts val="1875"/>
              </a:lnSpc>
            </a:pPr>
            <a:r>
              <a:rPr lang="en-US" sz="1875" b="1" dirty="0">
                <a:solidFill>
                  <a:srgbClr val="000000"/>
                </a:solidFill>
                <a:latin typeface="Montserrat Black" pitchFamily="34" charset="0"/>
                <a:ea typeface="Montserrat Black" pitchFamily="34" charset="-122"/>
                <a:cs typeface="Montserrat Black" pitchFamily="34" charset="-120"/>
              </a:rPr>
              <a:t>1</a:t>
            </a:r>
            <a:endParaRPr lang="en-US" sz="1875" dirty="0">
              <a:solidFill>
                <a:prstClr val="black"/>
              </a:solidFill>
              <a:latin typeface="Calibri" panose="020F0502020204030204"/>
            </a:endParaRPr>
          </a:p>
        </p:txBody>
      </p:sp>
      <p:sp>
        <p:nvSpPr>
          <p:cNvPr id="17" name="Text 15"/>
          <p:cNvSpPr/>
          <p:nvPr/>
        </p:nvSpPr>
        <p:spPr>
          <a:xfrm>
            <a:off x="1183581" y="3653830"/>
            <a:ext cx="2967038" cy="602457"/>
          </a:xfrm>
          <a:prstGeom prst="rect">
            <a:avLst/>
          </a:prstGeom>
          <a:noFill/>
          <a:ln/>
        </p:spPr>
        <p:txBody>
          <a:bodyPr wrap="square" lIns="0" tIns="0" rIns="0" bIns="0" rtlCol="0" anchor="t"/>
          <a:lstStyle/>
          <a:p>
            <a:pPr defTabSz="761970">
              <a:lnSpc>
                <a:spcPts val="2333"/>
              </a:lnSpc>
            </a:pPr>
            <a:r>
              <a:rPr lang="en-US" sz="1875" b="1" dirty="0">
                <a:solidFill>
                  <a:srgbClr val="000000"/>
                </a:solidFill>
                <a:latin typeface="Montserrat Black" pitchFamily="34" charset="0"/>
                <a:ea typeface="Montserrat Black" pitchFamily="34" charset="-122"/>
                <a:cs typeface="Montserrat Black" pitchFamily="34" charset="-120"/>
              </a:rPr>
              <a:t>Kiểu dữ liệu và Độ chính xác</a:t>
            </a:r>
            <a:endParaRPr lang="en-US" sz="1875" dirty="0">
              <a:solidFill>
                <a:prstClr val="black"/>
              </a:solidFill>
              <a:latin typeface="Calibri" panose="020F0502020204030204"/>
            </a:endParaRPr>
          </a:p>
        </p:txBody>
      </p:sp>
      <p:sp>
        <p:nvSpPr>
          <p:cNvPr id="18" name="Text 16"/>
          <p:cNvSpPr/>
          <p:nvPr/>
        </p:nvSpPr>
        <p:spPr>
          <a:xfrm>
            <a:off x="1183581" y="4352627"/>
            <a:ext cx="2967038" cy="1606352"/>
          </a:xfrm>
          <a:prstGeom prst="rect">
            <a:avLst/>
          </a:prstGeom>
          <a:noFill/>
          <a:ln/>
        </p:spPr>
        <p:txBody>
          <a:bodyPr wrap="square" lIns="0" tIns="0" rIns="0" bIns="0" rtlCol="0" anchor="t"/>
          <a:lstStyle/>
          <a:p>
            <a:pPr algn="just" defTabSz="761970">
              <a:lnSpc>
                <a:spcPts val="2500"/>
              </a:lnSpc>
            </a:pPr>
            <a:r>
              <a:rPr lang="en-US" sz="1667" dirty="0">
                <a:solidFill>
                  <a:srgbClr val="000000"/>
                </a:solidFill>
                <a:latin typeface="Roboto Medium" pitchFamily="34" charset="0"/>
                <a:ea typeface="Roboto Medium" pitchFamily="34" charset="-122"/>
                <a:cs typeface="Roboto Medium" pitchFamily="34" charset="-120"/>
              </a:rPr>
              <a:t>Số lượng bit càng nhiều (8-bit: char, 16-bit: short, 32-bit: int, float) sẽ mang lại độ chính xác cao hơn, nhưng đổi lại tốn bộ nhớ và băng thông hơn.</a:t>
            </a:r>
            <a:endParaRPr lang="en-US" sz="1667" dirty="0">
              <a:solidFill>
                <a:prstClr val="black"/>
              </a:solidFill>
              <a:latin typeface="Calibri" panose="020F0502020204030204"/>
            </a:endParaRPr>
          </a:p>
        </p:txBody>
      </p:sp>
      <p:sp>
        <p:nvSpPr>
          <p:cNvPr id="19" name="Shape 17"/>
          <p:cNvSpPr/>
          <p:nvPr/>
        </p:nvSpPr>
        <p:spPr>
          <a:xfrm>
            <a:off x="4351437" y="3623767"/>
            <a:ext cx="361454" cy="361454"/>
          </a:xfrm>
          <a:prstGeom prst="roundRect">
            <a:avLst>
              <a:gd name="adj" fmla="val 18669"/>
            </a:avLst>
          </a:prstGeom>
          <a:solidFill>
            <a:srgbClr val="FBD0D0"/>
          </a:solidFill>
          <a:ln w="7620">
            <a:solidFill>
              <a:srgbClr val="E1B6B6"/>
            </a:solidFill>
            <a:prstDash val="solid"/>
          </a:ln>
        </p:spPr>
      </p:sp>
      <p:sp>
        <p:nvSpPr>
          <p:cNvPr id="20" name="Text 18"/>
          <p:cNvSpPr/>
          <p:nvPr/>
        </p:nvSpPr>
        <p:spPr>
          <a:xfrm>
            <a:off x="4411613" y="3653830"/>
            <a:ext cx="241003" cy="301228"/>
          </a:xfrm>
          <a:prstGeom prst="rect">
            <a:avLst/>
          </a:prstGeom>
          <a:noFill/>
          <a:ln/>
        </p:spPr>
        <p:txBody>
          <a:bodyPr wrap="none" lIns="0" tIns="0" rIns="0" bIns="0" rtlCol="0" anchor="t"/>
          <a:lstStyle/>
          <a:p>
            <a:pPr algn="ctr" defTabSz="761970">
              <a:lnSpc>
                <a:spcPts val="1875"/>
              </a:lnSpc>
            </a:pPr>
            <a:r>
              <a:rPr lang="en-US" sz="1875" b="1" dirty="0">
                <a:solidFill>
                  <a:srgbClr val="000000"/>
                </a:solidFill>
                <a:latin typeface="Montserrat Black" pitchFamily="34" charset="0"/>
                <a:ea typeface="Montserrat Black" pitchFamily="34" charset="-122"/>
                <a:cs typeface="Montserrat Black" pitchFamily="34" charset="-120"/>
              </a:rPr>
              <a:t>2</a:t>
            </a:r>
            <a:endParaRPr lang="en-US" sz="1875" dirty="0">
              <a:solidFill>
                <a:prstClr val="black"/>
              </a:solidFill>
              <a:latin typeface="Calibri" panose="020F0502020204030204"/>
            </a:endParaRPr>
          </a:p>
        </p:txBody>
      </p:sp>
      <p:sp>
        <p:nvSpPr>
          <p:cNvPr id="21" name="Text 19"/>
          <p:cNvSpPr/>
          <p:nvPr/>
        </p:nvSpPr>
        <p:spPr>
          <a:xfrm>
            <a:off x="4873526" y="3653830"/>
            <a:ext cx="2909193" cy="301228"/>
          </a:xfrm>
          <a:prstGeom prst="rect">
            <a:avLst/>
          </a:prstGeom>
          <a:noFill/>
          <a:ln/>
        </p:spPr>
        <p:txBody>
          <a:bodyPr wrap="none" lIns="0" tIns="0" rIns="0" bIns="0" rtlCol="0" anchor="t"/>
          <a:lstStyle/>
          <a:p>
            <a:pPr defTabSz="761970">
              <a:lnSpc>
                <a:spcPts val="2333"/>
              </a:lnSpc>
            </a:pPr>
            <a:r>
              <a:rPr lang="en-US" sz="1875" b="1" dirty="0">
                <a:solidFill>
                  <a:srgbClr val="000000"/>
                </a:solidFill>
                <a:latin typeface="Montserrat Black" pitchFamily="34" charset="0"/>
                <a:ea typeface="Montserrat Black" pitchFamily="34" charset="-122"/>
                <a:cs typeface="Montserrat Black" pitchFamily="34" charset="-120"/>
              </a:rPr>
              <a:t>Ứng dụng trong Game</a:t>
            </a:r>
            <a:endParaRPr lang="en-US" sz="1875" dirty="0">
              <a:solidFill>
                <a:prstClr val="black"/>
              </a:solidFill>
              <a:latin typeface="Calibri" panose="020F0502020204030204"/>
            </a:endParaRPr>
          </a:p>
        </p:txBody>
      </p:sp>
      <p:sp>
        <p:nvSpPr>
          <p:cNvPr id="22" name="Text 20"/>
          <p:cNvSpPr/>
          <p:nvPr/>
        </p:nvSpPr>
        <p:spPr>
          <a:xfrm>
            <a:off x="4873526" y="4051399"/>
            <a:ext cx="2967038" cy="1285082"/>
          </a:xfrm>
          <a:prstGeom prst="rect">
            <a:avLst/>
          </a:prstGeom>
          <a:noFill/>
          <a:ln/>
        </p:spPr>
        <p:txBody>
          <a:bodyPr wrap="square" lIns="0" tIns="0" rIns="0" bIns="0" rtlCol="0" anchor="t"/>
          <a:lstStyle/>
          <a:p>
            <a:pPr algn="just" defTabSz="761970">
              <a:lnSpc>
                <a:spcPts val="2500"/>
              </a:lnSpc>
            </a:pPr>
            <a:r>
              <a:rPr lang="en-US" sz="1667" dirty="0">
                <a:solidFill>
                  <a:srgbClr val="000000"/>
                </a:solidFill>
                <a:latin typeface="Roboto Medium" pitchFamily="34" charset="0"/>
                <a:ea typeface="Roboto Medium" pitchFamily="34" charset="-122"/>
                <a:cs typeface="Roboto Medium" pitchFamily="34" charset="-120"/>
              </a:rPr>
              <a:t>Bits và Bytes quyết định độ sâu màu (Color Depth) và cách dữ liệu được lưu trữ trong bộ đệm (Frame Buffer).</a:t>
            </a:r>
            <a:endParaRPr lang="en-US" sz="1667" dirty="0">
              <a:solidFill>
                <a:prstClr val="black"/>
              </a:solidFill>
              <a:latin typeface="Calibri" panose="020F0502020204030204"/>
            </a:endParaRPr>
          </a:p>
        </p:txBody>
      </p:sp>
      <p:sp>
        <p:nvSpPr>
          <p:cNvPr id="23" name="Shape 21"/>
          <p:cNvSpPr/>
          <p:nvPr/>
        </p:nvSpPr>
        <p:spPr>
          <a:xfrm>
            <a:off x="8041382" y="3623767"/>
            <a:ext cx="361454" cy="361454"/>
          </a:xfrm>
          <a:prstGeom prst="roundRect">
            <a:avLst>
              <a:gd name="adj" fmla="val 18669"/>
            </a:avLst>
          </a:prstGeom>
          <a:solidFill>
            <a:srgbClr val="FBD0D0"/>
          </a:solidFill>
          <a:ln w="7620">
            <a:solidFill>
              <a:srgbClr val="E1B6B6"/>
            </a:solidFill>
            <a:prstDash val="solid"/>
          </a:ln>
        </p:spPr>
      </p:sp>
      <p:sp>
        <p:nvSpPr>
          <p:cNvPr id="24" name="Text 22"/>
          <p:cNvSpPr/>
          <p:nvPr/>
        </p:nvSpPr>
        <p:spPr>
          <a:xfrm>
            <a:off x="8101559" y="3653830"/>
            <a:ext cx="241003" cy="301228"/>
          </a:xfrm>
          <a:prstGeom prst="rect">
            <a:avLst/>
          </a:prstGeom>
          <a:noFill/>
          <a:ln/>
        </p:spPr>
        <p:txBody>
          <a:bodyPr wrap="none" lIns="0" tIns="0" rIns="0" bIns="0" rtlCol="0" anchor="t"/>
          <a:lstStyle/>
          <a:p>
            <a:pPr algn="ctr" defTabSz="761970">
              <a:lnSpc>
                <a:spcPts val="1875"/>
              </a:lnSpc>
            </a:pPr>
            <a:r>
              <a:rPr lang="en-US" sz="1875" b="1" dirty="0">
                <a:solidFill>
                  <a:srgbClr val="000000"/>
                </a:solidFill>
                <a:latin typeface="Montserrat Black" pitchFamily="34" charset="0"/>
                <a:ea typeface="Montserrat Black" pitchFamily="34" charset="-122"/>
                <a:cs typeface="Montserrat Black" pitchFamily="34" charset="-120"/>
              </a:rPr>
              <a:t>3</a:t>
            </a:r>
            <a:endParaRPr lang="en-US" sz="1875" dirty="0">
              <a:solidFill>
                <a:prstClr val="black"/>
              </a:solidFill>
              <a:latin typeface="Calibri" panose="020F0502020204030204"/>
            </a:endParaRPr>
          </a:p>
        </p:txBody>
      </p:sp>
      <p:sp>
        <p:nvSpPr>
          <p:cNvPr id="25" name="Text 23"/>
          <p:cNvSpPr/>
          <p:nvPr/>
        </p:nvSpPr>
        <p:spPr>
          <a:xfrm>
            <a:off x="8563471" y="3653830"/>
            <a:ext cx="2967038" cy="602457"/>
          </a:xfrm>
          <a:prstGeom prst="rect">
            <a:avLst/>
          </a:prstGeom>
          <a:noFill/>
          <a:ln/>
        </p:spPr>
        <p:txBody>
          <a:bodyPr wrap="square" lIns="0" tIns="0" rIns="0" bIns="0" rtlCol="0" anchor="t"/>
          <a:lstStyle/>
          <a:p>
            <a:pPr defTabSz="761970">
              <a:lnSpc>
                <a:spcPts val="2333"/>
              </a:lnSpc>
            </a:pPr>
            <a:r>
              <a:rPr lang="en-US" sz="1875" b="1" dirty="0">
                <a:solidFill>
                  <a:srgbClr val="000000"/>
                </a:solidFill>
                <a:latin typeface="Montserrat Black" pitchFamily="34" charset="0"/>
                <a:ea typeface="Montserrat Black" pitchFamily="34" charset="-122"/>
                <a:cs typeface="Montserrat Black" pitchFamily="34" charset="-120"/>
              </a:rPr>
              <a:t>Lưu ý Kỹ thuật: Endianness</a:t>
            </a:r>
            <a:endParaRPr lang="en-US" sz="1875" dirty="0">
              <a:solidFill>
                <a:prstClr val="black"/>
              </a:solidFill>
              <a:latin typeface="Calibri" panose="020F0502020204030204"/>
            </a:endParaRPr>
          </a:p>
        </p:txBody>
      </p:sp>
      <p:sp>
        <p:nvSpPr>
          <p:cNvPr id="26" name="Text 24"/>
          <p:cNvSpPr/>
          <p:nvPr/>
        </p:nvSpPr>
        <p:spPr>
          <a:xfrm>
            <a:off x="8563471" y="4352627"/>
            <a:ext cx="2967038" cy="1927622"/>
          </a:xfrm>
          <a:prstGeom prst="rect">
            <a:avLst/>
          </a:prstGeom>
          <a:noFill/>
          <a:ln/>
        </p:spPr>
        <p:txBody>
          <a:bodyPr wrap="square" lIns="0" tIns="0" rIns="0" bIns="0" rtlCol="0" anchor="t"/>
          <a:lstStyle/>
          <a:p>
            <a:pPr algn="just" defTabSz="761970">
              <a:lnSpc>
                <a:spcPts val="2500"/>
              </a:lnSpc>
            </a:pPr>
            <a:r>
              <a:rPr lang="en-US" sz="1667" dirty="0">
                <a:solidFill>
                  <a:srgbClr val="000000"/>
                </a:solidFill>
                <a:latin typeface="Roboto Medium" pitchFamily="34" charset="0"/>
                <a:ea typeface="Roboto Medium" pitchFamily="34" charset="-122"/>
                <a:cs typeface="Roboto Medium" pitchFamily="34" charset="-120"/>
              </a:rPr>
              <a:t>Cần chú ý đến </a:t>
            </a:r>
            <a:r>
              <a:rPr lang="en-US" sz="1667" b="1" dirty="0">
                <a:solidFill>
                  <a:srgbClr val="000000"/>
                </a:solidFill>
                <a:latin typeface="Roboto Medium" pitchFamily="34" charset="0"/>
                <a:ea typeface="Roboto Medium" pitchFamily="34" charset="-122"/>
                <a:cs typeface="Roboto Medium" pitchFamily="34" charset="-120"/>
              </a:rPr>
              <a:t>Endianness</a:t>
            </a:r>
            <a:r>
              <a:rPr lang="en-US" sz="1667" dirty="0">
                <a:solidFill>
                  <a:srgbClr val="000000"/>
                </a:solidFill>
                <a:latin typeface="Roboto Medium" pitchFamily="34" charset="0"/>
                <a:ea typeface="Roboto Medium" pitchFamily="34" charset="-122"/>
                <a:cs typeface="Roboto Medium" pitchFamily="34" charset="-120"/>
              </a:rPr>
              <a:t> (Little-endian vs Big-endian) khi truyền dữ liệu đồ họa giữa các hệ thống khác nhau (PC vs Console) để tránh lỗi đọc/ghi dữ liệu.</a:t>
            </a:r>
            <a:endParaRPr lang="en-US" sz="1667" dirty="0">
              <a:solidFill>
                <a:prstClr val="black"/>
              </a:solidFill>
              <a:latin typeface="Calibri" panose="020F0502020204030204"/>
            </a:endParaRPr>
          </a:p>
        </p:txBody>
      </p:sp>
    </p:spTree>
    <p:extLst>
      <p:ext uri="{BB962C8B-B14F-4D97-AF65-F5344CB8AC3E}">
        <p14:creationId xmlns:p14="http://schemas.microsoft.com/office/powerpoint/2010/main" val="1178062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579537"/>
            <a:ext cx="5893693" cy="561182"/>
          </a:xfrm>
          <a:prstGeom prst="rect">
            <a:avLst/>
          </a:prstGeom>
          <a:noFill/>
          <a:ln/>
        </p:spPr>
        <p:txBody>
          <a:bodyPr wrap="none" lIns="0" tIns="0" rIns="0" bIns="0" rtlCol="0" anchor="t"/>
          <a:lstStyle/>
          <a:p>
            <a:pPr defTabSz="761970">
              <a:lnSpc>
                <a:spcPts val="4416"/>
              </a:lnSpc>
            </a:pPr>
            <a:r>
              <a:rPr lang="en-US" sz="3500" b="1" dirty="0">
                <a:solidFill>
                  <a:srgbClr val="1F497D"/>
                </a:solidFill>
                <a:latin typeface="Montserrat Black" pitchFamily="34" charset="0"/>
                <a:ea typeface="Montserrat Black" pitchFamily="34" charset="-122"/>
                <a:cs typeface="Montserrat Black" pitchFamily="34" charset="-120"/>
              </a:rPr>
              <a:t>Biểu diễn số và Hệ cơ số</a:t>
            </a:r>
            <a:endParaRPr lang="en-US" sz="3500" dirty="0">
              <a:solidFill>
                <a:prstClr val="black"/>
              </a:solidFill>
              <a:latin typeface="Calibri" panose="020F0502020204030204"/>
            </a:endParaRPr>
          </a:p>
        </p:txBody>
      </p:sp>
      <p:sp>
        <p:nvSpPr>
          <p:cNvPr id="3" name="Text 1"/>
          <p:cNvSpPr/>
          <p:nvPr/>
        </p:nvSpPr>
        <p:spPr>
          <a:xfrm>
            <a:off x="661492" y="1589485"/>
            <a:ext cx="3563144" cy="336649"/>
          </a:xfrm>
          <a:prstGeom prst="rect">
            <a:avLst/>
          </a:prstGeom>
          <a:noFill/>
          <a:ln/>
        </p:spPr>
        <p:txBody>
          <a:bodyPr wrap="none" lIns="0" tIns="0" rIns="0" bIns="0" rtlCol="0" anchor="t"/>
          <a:lstStyle/>
          <a:p>
            <a:pPr defTabSz="761970">
              <a:lnSpc>
                <a:spcPts val="2625"/>
              </a:lnSpc>
            </a:pPr>
            <a:r>
              <a:rPr lang="en-US" sz="2083" b="1" dirty="0">
                <a:solidFill>
                  <a:srgbClr val="9B0D0D"/>
                </a:solidFill>
                <a:latin typeface="Montserrat Black" pitchFamily="34" charset="0"/>
                <a:ea typeface="Montserrat Black" pitchFamily="34" charset="-122"/>
                <a:cs typeface="Montserrat Black" pitchFamily="34" charset="-120"/>
              </a:rPr>
              <a:t>3.1. Hệ Nhị phân (Base-2)</a:t>
            </a:r>
            <a:endParaRPr lang="en-US" sz="2083" dirty="0">
              <a:solidFill>
                <a:prstClr val="black"/>
              </a:solidFill>
              <a:latin typeface="Calibri" panose="020F0502020204030204"/>
            </a:endParaRPr>
          </a:p>
        </p:txBody>
      </p:sp>
      <p:sp>
        <p:nvSpPr>
          <p:cNvPr id="4" name="Text 2"/>
          <p:cNvSpPr/>
          <p:nvPr/>
        </p:nvSpPr>
        <p:spPr>
          <a:xfrm>
            <a:off x="661492" y="2105620"/>
            <a:ext cx="5215433" cy="718145"/>
          </a:xfrm>
          <a:prstGeom prst="rect">
            <a:avLst/>
          </a:prstGeom>
          <a:noFill/>
          <a:ln/>
        </p:spPr>
        <p:txBody>
          <a:bodyPr wrap="square" lIns="0" tIns="0" rIns="0" bIns="0" rtlCol="0" anchor="t"/>
          <a:lstStyle/>
          <a:p>
            <a:pPr marL="285739" indent="-285739" algn="just" defTabSz="761970">
              <a:lnSpc>
                <a:spcPts val="2250"/>
              </a:lnSpc>
              <a:buSzPct val="100000"/>
              <a:buFontTx/>
              <a:buChar char="•"/>
            </a:pPr>
            <a:r>
              <a:rPr lang="en-US" sz="2000" dirty="0">
                <a:solidFill>
                  <a:srgbClr val="000000"/>
                </a:solidFill>
                <a:latin typeface="Roboto Medium" pitchFamily="34" charset="0"/>
                <a:ea typeface="Roboto Medium" pitchFamily="34" charset="-122"/>
                <a:cs typeface="Roboto Medium" pitchFamily="34" charset="-120"/>
              </a:rPr>
              <a:t>Máy tính sử dụng </a:t>
            </a:r>
            <a:r>
              <a:rPr lang="en-US" sz="2000" b="1" dirty="0">
                <a:solidFill>
                  <a:srgbClr val="000000"/>
                </a:solidFill>
                <a:latin typeface="Roboto Medium" pitchFamily="34" charset="0"/>
                <a:ea typeface="Roboto Medium" pitchFamily="34" charset="-122"/>
                <a:cs typeface="Roboto Medium" pitchFamily="34" charset="-120"/>
              </a:rPr>
              <a:t>hệ nhị phân</a:t>
            </a:r>
            <a:r>
              <a:rPr lang="en-US" sz="2000" dirty="0">
                <a:solidFill>
                  <a:srgbClr val="000000"/>
                </a:solidFill>
                <a:latin typeface="Roboto Medium" pitchFamily="34" charset="0"/>
                <a:ea typeface="Roboto Medium" pitchFamily="34" charset="-122"/>
                <a:cs typeface="Roboto Medium" pitchFamily="34" charset="-120"/>
              </a:rPr>
              <a:t> làm ngôn ngữ cơ bản.</a:t>
            </a:r>
            <a:endParaRPr lang="en-US" sz="2000" dirty="0">
              <a:solidFill>
                <a:prstClr val="black"/>
              </a:solidFill>
              <a:latin typeface="Calibri" panose="020F0502020204030204"/>
            </a:endParaRPr>
          </a:p>
        </p:txBody>
      </p:sp>
      <p:sp>
        <p:nvSpPr>
          <p:cNvPr id="5" name="Text 3"/>
          <p:cNvSpPr/>
          <p:nvPr/>
        </p:nvSpPr>
        <p:spPr>
          <a:xfrm>
            <a:off x="661492" y="2886571"/>
            <a:ext cx="5215433" cy="718145"/>
          </a:xfrm>
          <a:prstGeom prst="rect">
            <a:avLst/>
          </a:prstGeom>
          <a:noFill/>
          <a:ln/>
        </p:spPr>
        <p:txBody>
          <a:bodyPr wrap="square" lIns="0" tIns="0" rIns="0" bIns="0" rtlCol="0" anchor="t"/>
          <a:lstStyle/>
          <a:p>
            <a:pPr marL="285739" indent="-285739" algn="just" defTabSz="761970">
              <a:lnSpc>
                <a:spcPts val="2250"/>
              </a:lnSpc>
              <a:buSzPct val="100000"/>
              <a:buFontTx/>
              <a:buChar char="•"/>
            </a:pPr>
            <a:r>
              <a:rPr lang="en-US" sz="2000" dirty="0">
                <a:solidFill>
                  <a:srgbClr val="000000"/>
                </a:solidFill>
                <a:latin typeface="Roboto Medium" pitchFamily="34" charset="0"/>
                <a:ea typeface="Roboto Medium" pitchFamily="34" charset="-122"/>
                <a:cs typeface="Roboto Medium" pitchFamily="34" charset="-120"/>
              </a:rPr>
              <a:t>Mỗi bit đại diện cho một lũy thừa của 2, tạo nên các giá trị số.</a:t>
            </a:r>
            <a:endParaRPr lang="en-US" sz="2000" dirty="0">
              <a:solidFill>
                <a:prstClr val="black"/>
              </a:solidFill>
              <a:latin typeface="Calibri" panose="020F0502020204030204"/>
            </a:endParaRPr>
          </a:p>
        </p:txBody>
      </p:sp>
      <p:sp>
        <p:nvSpPr>
          <p:cNvPr id="6" name="Text 4"/>
          <p:cNvSpPr/>
          <p:nvPr/>
        </p:nvSpPr>
        <p:spPr>
          <a:xfrm>
            <a:off x="661492" y="3667522"/>
            <a:ext cx="5215433" cy="718145"/>
          </a:xfrm>
          <a:prstGeom prst="rect">
            <a:avLst/>
          </a:prstGeom>
          <a:noFill/>
          <a:ln/>
        </p:spPr>
        <p:txBody>
          <a:bodyPr wrap="square" lIns="0" tIns="0" rIns="0" bIns="0" rtlCol="0" anchor="t"/>
          <a:lstStyle/>
          <a:p>
            <a:pPr marL="285739" indent="-285739" algn="just" defTabSz="761970">
              <a:lnSpc>
                <a:spcPts val="2250"/>
              </a:lnSpc>
              <a:buSzPct val="100000"/>
              <a:buFontTx/>
              <a:buChar char="•"/>
            </a:pPr>
            <a:r>
              <a:rPr lang="en-US" sz="2000" dirty="0">
                <a:solidFill>
                  <a:srgbClr val="000000"/>
                </a:solidFill>
                <a:latin typeface="Roboto Medium" pitchFamily="34" charset="0"/>
                <a:ea typeface="Roboto Medium" pitchFamily="34" charset="-122"/>
                <a:cs typeface="Roboto Medium" pitchFamily="34" charset="-120"/>
              </a:rPr>
              <a:t>Ví dụ: 8 bit có thể biểu diễn </a:t>
            </a:r>
            <a:r>
              <a:rPr lang="en-US" sz="2000" b="1" dirty="0">
                <a:solidFill>
                  <a:srgbClr val="000000"/>
                </a:solidFill>
                <a:latin typeface="Roboto Medium" pitchFamily="34" charset="0"/>
                <a:ea typeface="Roboto Medium" pitchFamily="34" charset="-122"/>
                <a:cs typeface="Roboto Medium" pitchFamily="34" charset="-120"/>
              </a:rPr>
              <a:t>2⁸ = 256 giá trị</a:t>
            </a:r>
            <a:r>
              <a:rPr lang="en-US" sz="2000" dirty="0">
                <a:solidFill>
                  <a:srgbClr val="000000"/>
                </a:solidFill>
                <a:latin typeface="Roboto Medium" pitchFamily="34" charset="0"/>
                <a:ea typeface="Roboto Medium" pitchFamily="34" charset="-122"/>
                <a:cs typeface="Roboto Medium" pitchFamily="34" charset="-120"/>
              </a:rPr>
              <a:t> khác nhau (từ 0 đến 255).</a:t>
            </a:r>
            <a:endParaRPr lang="en-US" sz="2000" dirty="0">
              <a:solidFill>
                <a:prstClr val="black"/>
              </a:solidFill>
              <a:latin typeface="Calibri" panose="020F0502020204030204"/>
            </a:endParaRPr>
          </a:p>
        </p:txBody>
      </p:sp>
      <p:sp>
        <p:nvSpPr>
          <p:cNvPr id="7" name="Text 5"/>
          <p:cNvSpPr/>
          <p:nvPr/>
        </p:nvSpPr>
        <p:spPr>
          <a:xfrm>
            <a:off x="6321425" y="1589484"/>
            <a:ext cx="5215433" cy="673298"/>
          </a:xfrm>
          <a:prstGeom prst="rect">
            <a:avLst/>
          </a:prstGeom>
          <a:noFill/>
          <a:ln/>
        </p:spPr>
        <p:txBody>
          <a:bodyPr wrap="square" lIns="0" tIns="0" rIns="0" bIns="0" rtlCol="0" anchor="t"/>
          <a:lstStyle/>
          <a:p>
            <a:pPr defTabSz="761970">
              <a:lnSpc>
                <a:spcPts val="2625"/>
              </a:lnSpc>
            </a:pPr>
            <a:r>
              <a:rPr lang="en-US" sz="2083" b="1" dirty="0">
                <a:solidFill>
                  <a:srgbClr val="9B0D0D"/>
                </a:solidFill>
                <a:latin typeface="Montserrat Black" pitchFamily="34" charset="0"/>
                <a:ea typeface="Montserrat Black" pitchFamily="34" charset="-122"/>
                <a:cs typeface="Montserrat Black" pitchFamily="34" charset="-120"/>
              </a:rPr>
              <a:t>3.2. Hệ Thập lục phân (Hexadecimal)</a:t>
            </a:r>
            <a:endParaRPr lang="en-US" sz="2083" dirty="0">
              <a:solidFill>
                <a:prstClr val="black"/>
              </a:solidFill>
              <a:latin typeface="Calibri" panose="020F0502020204030204"/>
            </a:endParaRPr>
          </a:p>
        </p:txBody>
      </p:sp>
      <p:sp>
        <p:nvSpPr>
          <p:cNvPr id="8" name="Text 6"/>
          <p:cNvSpPr/>
          <p:nvPr/>
        </p:nvSpPr>
        <p:spPr>
          <a:xfrm>
            <a:off x="6321425" y="2159810"/>
            <a:ext cx="5215433" cy="718145"/>
          </a:xfrm>
          <a:prstGeom prst="rect">
            <a:avLst/>
          </a:prstGeom>
          <a:noFill/>
          <a:ln/>
        </p:spPr>
        <p:txBody>
          <a:bodyPr wrap="square" lIns="0" tIns="0" rIns="0" bIns="0" rtlCol="0" anchor="t"/>
          <a:lstStyle/>
          <a:p>
            <a:pPr algn="just" defTabSz="761970">
              <a:lnSpc>
                <a:spcPts val="2792"/>
              </a:lnSpc>
            </a:pPr>
            <a:r>
              <a:rPr lang="en-US" sz="2000" dirty="0">
                <a:solidFill>
                  <a:srgbClr val="000000"/>
                </a:solidFill>
                <a:latin typeface="Roboto Medium" pitchFamily="34" charset="0"/>
                <a:ea typeface="Roboto Medium" pitchFamily="34" charset="-122"/>
                <a:cs typeface="Roboto Medium" pitchFamily="34" charset="-120"/>
              </a:rPr>
              <a:t>Hệ thập lục phân được dùng để biểu diễn các giá trị phức tạp một cách gọn gàng hơn:</a:t>
            </a:r>
            <a:endParaRPr lang="en-US" sz="2000" dirty="0">
              <a:solidFill>
                <a:prstClr val="black"/>
              </a:solidFill>
              <a:latin typeface="Calibri" panose="020F0502020204030204"/>
            </a:endParaRPr>
          </a:p>
        </p:txBody>
      </p:sp>
      <p:sp>
        <p:nvSpPr>
          <p:cNvPr id="9" name="Text 7"/>
          <p:cNvSpPr/>
          <p:nvPr/>
        </p:nvSpPr>
        <p:spPr>
          <a:xfrm>
            <a:off x="6321425" y="3321943"/>
            <a:ext cx="5215433" cy="737195"/>
          </a:xfrm>
          <a:prstGeom prst="rect">
            <a:avLst/>
          </a:prstGeom>
          <a:noFill/>
          <a:ln/>
        </p:spPr>
        <p:txBody>
          <a:bodyPr wrap="square" lIns="0" tIns="0" rIns="0" bIns="0" rtlCol="0" anchor="t"/>
          <a:lstStyle/>
          <a:p>
            <a:pPr marL="285739" indent="-285739" algn="just" defTabSz="761970">
              <a:lnSpc>
                <a:spcPts val="2250"/>
              </a:lnSpc>
              <a:buSzPct val="100000"/>
              <a:buFontTx/>
              <a:buChar char="•"/>
            </a:pPr>
            <a:r>
              <a:rPr lang="en-US" sz="2000" b="1" dirty="0">
                <a:solidFill>
                  <a:srgbClr val="000000"/>
                </a:solidFill>
                <a:latin typeface="Roboto Medium" pitchFamily="34" charset="0"/>
                <a:ea typeface="Roboto Medium" pitchFamily="34" charset="-122"/>
                <a:cs typeface="Roboto Medium" pitchFamily="34" charset="-120"/>
              </a:rPr>
              <a:t>Biểu diễn màu sắc:</a:t>
            </a:r>
            <a:r>
              <a:rPr lang="en-US" sz="2000" dirty="0">
                <a:solidFill>
                  <a:srgbClr val="000000"/>
                </a:solidFill>
                <a:latin typeface="Roboto Medium" pitchFamily="34" charset="0"/>
                <a:ea typeface="Roboto Medium" pitchFamily="34" charset="-122"/>
                <a:cs typeface="Roboto Medium" pitchFamily="34" charset="-120"/>
              </a:rPr>
              <a:t> Ví dụ, màu trắng là </a:t>
            </a:r>
            <a:r>
              <a:rPr lang="en-US" sz="2000" dirty="0">
                <a:solidFill>
                  <a:srgbClr val="000000"/>
                </a:solidFill>
                <a:highlight>
                  <a:srgbClr val="F2F2F2"/>
                </a:highlight>
                <a:latin typeface="Consolas" pitchFamily="34" charset="0"/>
                <a:ea typeface="Consolas" pitchFamily="34" charset="-122"/>
                <a:cs typeface="Consolas" pitchFamily="34" charset="-120"/>
              </a:rPr>
              <a:t>0xFFFFFF</a:t>
            </a:r>
            <a:r>
              <a:rPr lang="en-US" sz="2000" dirty="0">
                <a:solidFill>
                  <a:srgbClr val="000000"/>
                </a:solidFill>
                <a:latin typeface="Roboto Medium" pitchFamily="34" charset="0"/>
                <a:ea typeface="Roboto Medium" pitchFamily="34" charset="-122"/>
                <a:cs typeface="Roboto Medium" pitchFamily="34" charset="-120"/>
              </a:rPr>
              <a:t>, đen là </a:t>
            </a:r>
            <a:r>
              <a:rPr lang="en-US" sz="2000" dirty="0">
                <a:solidFill>
                  <a:srgbClr val="000000"/>
                </a:solidFill>
                <a:highlight>
                  <a:srgbClr val="F2F2F2"/>
                </a:highlight>
                <a:latin typeface="Consolas" pitchFamily="34" charset="0"/>
                <a:ea typeface="Consolas" pitchFamily="34" charset="-122"/>
                <a:cs typeface="Consolas" pitchFamily="34" charset="-120"/>
              </a:rPr>
              <a:t>0x000000</a:t>
            </a:r>
            <a:r>
              <a:rPr lang="en-US" sz="2000" dirty="0">
                <a:solidFill>
                  <a:srgbClr val="000000"/>
                </a:solidFill>
                <a:latin typeface="Roboto Medium" pitchFamily="34" charset="0"/>
                <a:ea typeface="Roboto Medium" pitchFamily="34" charset="-122"/>
                <a:cs typeface="Roboto Medium" pitchFamily="34" charset="-120"/>
              </a:rPr>
              <a:t>.</a:t>
            </a:r>
            <a:endParaRPr lang="en-US" sz="2000" dirty="0">
              <a:solidFill>
                <a:prstClr val="black"/>
              </a:solidFill>
              <a:latin typeface="Calibri" panose="020F0502020204030204"/>
            </a:endParaRPr>
          </a:p>
        </p:txBody>
      </p:sp>
      <p:sp>
        <p:nvSpPr>
          <p:cNvPr id="10" name="Text 8"/>
          <p:cNvSpPr/>
          <p:nvPr/>
        </p:nvSpPr>
        <p:spPr>
          <a:xfrm>
            <a:off x="6321425" y="4121944"/>
            <a:ext cx="5215433" cy="718145"/>
          </a:xfrm>
          <a:prstGeom prst="rect">
            <a:avLst/>
          </a:prstGeom>
          <a:noFill/>
          <a:ln/>
        </p:spPr>
        <p:txBody>
          <a:bodyPr wrap="square" lIns="0" tIns="0" rIns="0" bIns="0" rtlCol="0" anchor="t"/>
          <a:lstStyle/>
          <a:p>
            <a:pPr marL="285739" indent="-285739" algn="just" defTabSz="761970">
              <a:lnSpc>
                <a:spcPts val="2250"/>
              </a:lnSpc>
              <a:buSzPct val="100000"/>
              <a:buFontTx/>
              <a:buChar char="•"/>
            </a:pPr>
            <a:r>
              <a:rPr lang="en-US" sz="2000" b="1" dirty="0">
                <a:solidFill>
                  <a:srgbClr val="000000"/>
                </a:solidFill>
                <a:latin typeface="Roboto Medium" pitchFamily="34" charset="0"/>
                <a:ea typeface="Roboto Medium" pitchFamily="34" charset="-122"/>
                <a:cs typeface="Roboto Medium" pitchFamily="34" charset="-120"/>
              </a:rPr>
              <a:t>Địa chỉ bộ nhớ:</a:t>
            </a:r>
            <a:r>
              <a:rPr lang="en-US" sz="2000" dirty="0">
                <a:solidFill>
                  <a:srgbClr val="000000"/>
                </a:solidFill>
                <a:latin typeface="Roboto Medium" pitchFamily="34" charset="0"/>
                <a:ea typeface="Roboto Medium" pitchFamily="34" charset="-122"/>
                <a:cs typeface="Roboto Medium" pitchFamily="34" charset="-120"/>
              </a:rPr>
              <a:t> Giúp lập trình viên dễ dàng làm việc với các vùng nhớ.</a:t>
            </a:r>
            <a:endParaRPr lang="en-US" sz="2000" dirty="0">
              <a:solidFill>
                <a:prstClr val="black"/>
              </a:solidFill>
              <a:latin typeface="Calibri" panose="020F0502020204030204"/>
            </a:endParaRPr>
          </a:p>
        </p:txBody>
      </p:sp>
      <p:sp>
        <p:nvSpPr>
          <p:cNvPr id="11" name="Text 9"/>
          <p:cNvSpPr/>
          <p:nvPr/>
        </p:nvSpPr>
        <p:spPr>
          <a:xfrm>
            <a:off x="1117502" y="5163145"/>
            <a:ext cx="10875367" cy="1115318"/>
          </a:xfrm>
          <a:prstGeom prst="rect">
            <a:avLst/>
          </a:prstGeom>
          <a:noFill/>
          <a:ln/>
        </p:spPr>
        <p:txBody>
          <a:bodyPr wrap="square" lIns="0" tIns="0" rIns="0" bIns="0" rtlCol="0" anchor="t"/>
          <a:lstStyle/>
          <a:p>
            <a:pPr algn="just" defTabSz="761970">
              <a:lnSpc>
                <a:spcPts val="2792"/>
              </a:lnSpc>
            </a:pPr>
            <a:r>
              <a:rPr lang="en-US" sz="2333" dirty="0">
                <a:solidFill>
                  <a:srgbClr val="000000"/>
                </a:solidFill>
                <a:latin typeface="Roboto Medium" pitchFamily="34" charset="0"/>
                <a:ea typeface="Roboto Medium" pitchFamily="34" charset="-122"/>
                <a:cs typeface="Roboto Medium" pitchFamily="34" charset="-120"/>
              </a:rPr>
              <a:t>Hexadecimal dễ đọc hơn nhị phân, đặc biệt khi làm việc với các giá trị lớn. </a:t>
            </a:r>
          </a:p>
          <a:p>
            <a:pPr algn="just" defTabSz="761970">
              <a:lnSpc>
                <a:spcPts val="2792"/>
              </a:lnSpc>
            </a:pPr>
            <a:r>
              <a:rPr lang="en-US" sz="2333" dirty="0" err="1">
                <a:solidFill>
                  <a:srgbClr val="000000"/>
                </a:solidFill>
                <a:latin typeface="Roboto Medium" pitchFamily="34" charset="0"/>
                <a:ea typeface="Roboto Medium" pitchFamily="34" charset="-122"/>
                <a:cs typeface="Roboto Medium" pitchFamily="34" charset="-120"/>
              </a:rPr>
              <a:t>Ví</a:t>
            </a:r>
            <a:r>
              <a:rPr lang="en-US" sz="2333" dirty="0">
                <a:solidFill>
                  <a:srgbClr val="000000"/>
                </a:solidFill>
                <a:latin typeface="Roboto Medium" pitchFamily="34" charset="0"/>
                <a:ea typeface="Roboto Medium" pitchFamily="34" charset="-122"/>
                <a:cs typeface="Roboto Medium" pitchFamily="34" charset="-120"/>
              </a:rPr>
              <a:t> dụ: </a:t>
            </a:r>
            <a:r>
              <a:rPr lang="en-US" sz="2333" dirty="0">
                <a:solidFill>
                  <a:srgbClr val="000000"/>
                </a:solidFill>
                <a:highlight>
                  <a:srgbClr val="F2F2F2"/>
                </a:highlight>
                <a:latin typeface="Consolas" pitchFamily="34" charset="0"/>
                <a:ea typeface="Consolas" pitchFamily="34" charset="-122"/>
                <a:cs typeface="Consolas" pitchFamily="34" charset="-120"/>
              </a:rPr>
              <a:t>0xFF</a:t>
            </a:r>
            <a:r>
              <a:rPr lang="en-US" sz="2333" dirty="0">
                <a:solidFill>
                  <a:srgbClr val="000000"/>
                </a:solidFill>
                <a:latin typeface="Roboto Medium" pitchFamily="34" charset="0"/>
                <a:ea typeface="Roboto Medium" pitchFamily="34" charset="-122"/>
                <a:cs typeface="Roboto Medium" pitchFamily="34" charset="-120"/>
              </a:rPr>
              <a:t> trong hệ thập lục phân tương đương với </a:t>
            </a:r>
            <a:r>
              <a:rPr lang="en-US" sz="2333" dirty="0">
                <a:solidFill>
                  <a:srgbClr val="000000"/>
                </a:solidFill>
                <a:highlight>
                  <a:srgbClr val="F2F2F2"/>
                </a:highlight>
                <a:latin typeface="Consolas" pitchFamily="34" charset="0"/>
                <a:ea typeface="Consolas" pitchFamily="34" charset="-122"/>
                <a:cs typeface="Consolas" pitchFamily="34" charset="-120"/>
              </a:rPr>
              <a:t>255</a:t>
            </a:r>
            <a:r>
              <a:rPr lang="en-US" sz="2333" dirty="0">
                <a:solidFill>
                  <a:srgbClr val="000000"/>
                </a:solidFill>
                <a:latin typeface="Roboto Medium" pitchFamily="34" charset="0"/>
                <a:ea typeface="Roboto Medium" pitchFamily="34" charset="-122"/>
                <a:cs typeface="Roboto Medium" pitchFamily="34" charset="-120"/>
              </a:rPr>
              <a:t> trong hệ thập phân.</a:t>
            </a:r>
            <a:endParaRPr lang="en-US" sz="2333" dirty="0">
              <a:solidFill>
                <a:prstClr val="black"/>
              </a:solidFill>
              <a:latin typeface="Calibri" panose="020F0502020204030204"/>
            </a:endParaRPr>
          </a:p>
        </p:txBody>
      </p:sp>
    </p:spTree>
    <p:extLst>
      <p:ext uri="{BB962C8B-B14F-4D97-AF65-F5344CB8AC3E}">
        <p14:creationId xmlns:p14="http://schemas.microsoft.com/office/powerpoint/2010/main" val="4085313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618133"/>
            <a:ext cx="5239643" cy="472480"/>
          </a:xfrm>
          <a:prstGeom prst="rect">
            <a:avLst/>
          </a:prstGeom>
          <a:noFill/>
          <a:ln/>
        </p:spPr>
        <p:txBody>
          <a:bodyPr wrap="none" lIns="0" tIns="0" rIns="0" bIns="0" rtlCol="0" anchor="t"/>
          <a:lstStyle/>
          <a:p>
            <a:pPr defTabSz="761970">
              <a:lnSpc>
                <a:spcPts val="3708"/>
              </a:lnSpc>
            </a:pPr>
            <a:r>
              <a:rPr lang="en-US" sz="2958" b="1" dirty="0">
                <a:solidFill>
                  <a:srgbClr val="1F497D"/>
                </a:solidFill>
                <a:latin typeface="Montserrat Black" pitchFamily="34" charset="0"/>
                <a:ea typeface="Montserrat Black" pitchFamily="34" charset="-122"/>
                <a:cs typeface="Montserrat Black" pitchFamily="34" charset="-120"/>
              </a:rPr>
              <a:t>Cấu trúc Màu sắc và Pixel</a:t>
            </a:r>
            <a:endParaRPr lang="en-US" sz="2958" dirty="0">
              <a:solidFill>
                <a:prstClr val="black"/>
              </a:solidFill>
              <a:latin typeface="Calibri" panose="020F0502020204030204"/>
            </a:endParaRPr>
          </a:p>
        </p:txBody>
      </p:sp>
      <p:sp>
        <p:nvSpPr>
          <p:cNvPr id="3" name="Shape 1"/>
          <p:cNvSpPr/>
          <p:nvPr/>
        </p:nvSpPr>
        <p:spPr>
          <a:xfrm>
            <a:off x="661492" y="1393032"/>
            <a:ext cx="10869018" cy="1017092"/>
          </a:xfrm>
          <a:prstGeom prst="roundRect">
            <a:avLst>
              <a:gd name="adj" fmla="val 6244"/>
            </a:avLst>
          </a:prstGeom>
          <a:solidFill>
            <a:srgbClr val="FFFFFF"/>
          </a:solidFill>
          <a:ln w="22860">
            <a:solidFill>
              <a:srgbClr val="E1B6B6"/>
            </a:solidFill>
            <a:prstDash val="solid"/>
          </a:ln>
        </p:spPr>
      </p:sp>
      <p:sp>
        <p:nvSpPr>
          <p:cNvPr id="4" name="Shape 2"/>
          <p:cNvSpPr/>
          <p:nvPr/>
        </p:nvSpPr>
        <p:spPr>
          <a:xfrm>
            <a:off x="680542" y="1412082"/>
            <a:ext cx="604838" cy="978992"/>
          </a:xfrm>
          <a:prstGeom prst="roundRect">
            <a:avLst>
              <a:gd name="adj" fmla="val 6721"/>
            </a:avLst>
          </a:prstGeom>
          <a:solidFill>
            <a:srgbClr val="FBD0D0"/>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6379" y="1788121"/>
            <a:ext cx="226814" cy="226814"/>
          </a:xfrm>
          <a:prstGeom prst="rect">
            <a:avLst/>
          </a:prstGeom>
        </p:spPr>
      </p:pic>
      <p:sp>
        <p:nvSpPr>
          <p:cNvPr id="6" name="Text 3"/>
          <p:cNvSpPr/>
          <p:nvPr/>
        </p:nvSpPr>
        <p:spPr>
          <a:xfrm>
            <a:off x="1436589" y="1563291"/>
            <a:ext cx="2838153" cy="283468"/>
          </a:xfrm>
          <a:prstGeom prst="rect">
            <a:avLst/>
          </a:prstGeom>
          <a:noFill/>
          <a:ln/>
        </p:spPr>
        <p:txBody>
          <a:bodyPr wrap="none" lIns="0" tIns="0" rIns="0" bIns="0" rtlCol="0" anchor="t"/>
          <a:lstStyle/>
          <a:p>
            <a:pPr defTabSz="761970">
              <a:lnSpc>
                <a:spcPts val="2208"/>
              </a:lnSpc>
            </a:pPr>
            <a:r>
              <a:rPr lang="en-US" sz="1750" b="1" dirty="0">
                <a:solidFill>
                  <a:srgbClr val="000000"/>
                </a:solidFill>
                <a:latin typeface="Montserrat Black" pitchFamily="34" charset="0"/>
                <a:ea typeface="Montserrat Black" pitchFamily="34" charset="-122"/>
                <a:cs typeface="Montserrat Black" pitchFamily="34" charset="-120"/>
              </a:rPr>
              <a:t>Pixel (Picture Element)</a:t>
            </a:r>
            <a:endParaRPr lang="en-US" sz="1750" dirty="0">
              <a:solidFill>
                <a:prstClr val="black"/>
              </a:solidFill>
              <a:latin typeface="Calibri" panose="020F0502020204030204"/>
            </a:endParaRPr>
          </a:p>
        </p:txBody>
      </p:sp>
      <p:sp>
        <p:nvSpPr>
          <p:cNvPr id="7" name="Text 4"/>
          <p:cNvSpPr/>
          <p:nvPr/>
        </p:nvSpPr>
        <p:spPr>
          <a:xfrm>
            <a:off x="1436589" y="1937445"/>
            <a:ext cx="9923661" cy="302419"/>
          </a:xfrm>
          <a:prstGeom prst="rect">
            <a:avLst/>
          </a:prstGeom>
          <a:noFill/>
          <a:ln/>
        </p:spPr>
        <p:txBody>
          <a:bodyPr wrap="none" lIns="0" tIns="0" rIns="0" bIns="0" rtlCol="0" anchor="t"/>
          <a:lstStyle/>
          <a:p>
            <a:pPr defTabSz="761970">
              <a:lnSpc>
                <a:spcPts val="2375"/>
              </a:lnSpc>
            </a:pPr>
            <a:r>
              <a:rPr lang="en-US" sz="1667" dirty="0">
                <a:solidFill>
                  <a:srgbClr val="000000"/>
                </a:solidFill>
                <a:latin typeface="Roboto Medium" pitchFamily="34" charset="0"/>
                <a:ea typeface="Roboto Medium" pitchFamily="34" charset="-122"/>
                <a:cs typeface="Roboto Medium" pitchFamily="34" charset="-120"/>
              </a:rPr>
              <a:t>Là phần tử nhỏ nhất cấu tạo nên một hình ảnh kỹ thuật số trên màn hình.</a:t>
            </a:r>
            <a:endParaRPr lang="en-US" sz="1667" dirty="0">
              <a:solidFill>
                <a:prstClr val="black"/>
              </a:solidFill>
              <a:latin typeface="Calibri" panose="020F0502020204030204"/>
            </a:endParaRPr>
          </a:p>
        </p:txBody>
      </p:sp>
      <p:sp>
        <p:nvSpPr>
          <p:cNvPr id="8" name="Shape 5"/>
          <p:cNvSpPr/>
          <p:nvPr/>
        </p:nvSpPr>
        <p:spPr>
          <a:xfrm>
            <a:off x="661492" y="2561332"/>
            <a:ext cx="10869018" cy="1017092"/>
          </a:xfrm>
          <a:prstGeom prst="roundRect">
            <a:avLst>
              <a:gd name="adj" fmla="val 6244"/>
            </a:avLst>
          </a:prstGeom>
          <a:solidFill>
            <a:srgbClr val="FFFFFF"/>
          </a:solidFill>
          <a:ln w="22860">
            <a:solidFill>
              <a:srgbClr val="E1B6B6"/>
            </a:solidFill>
            <a:prstDash val="solid"/>
          </a:ln>
        </p:spPr>
      </p:sp>
      <p:sp>
        <p:nvSpPr>
          <p:cNvPr id="9" name="Shape 6"/>
          <p:cNvSpPr/>
          <p:nvPr/>
        </p:nvSpPr>
        <p:spPr>
          <a:xfrm>
            <a:off x="680542" y="2580382"/>
            <a:ext cx="604838" cy="978992"/>
          </a:xfrm>
          <a:prstGeom prst="roundRect">
            <a:avLst>
              <a:gd name="adj" fmla="val 6721"/>
            </a:avLst>
          </a:prstGeom>
          <a:solidFill>
            <a:srgbClr val="FBD0D0"/>
          </a:solidFill>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379" y="2956421"/>
            <a:ext cx="226814" cy="226814"/>
          </a:xfrm>
          <a:prstGeom prst="rect">
            <a:avLst/>
          </a:prstGeom>
        </p:spPr>
      </p:pic>
      <p:sp>
        <p:nvSpPr>
          <p:cNvPr id="11" name="Text 7"/>
          <p:cNvSpPr/>
          <p:nvPr/>
        </p:nvSpPr>
        <p:spPr>
          <a:xfrm>
            <a:off x="1436588" y="2731592"/>
            <a:ext cx="2268240" cy="283468"/>
          </a:xfrm>
          <a:prstGeom prst="rect">
            <a:avLst/>
          </a:prstGeom>
          <a:noFill/>
          <a:ln/>
        </p:spPr>
        <p:txBody>
          <a:bodyPr wrap="none" lIns="0" tIns="0" rIns="0" bIns="0" rtlCol="0" anchor="t"/>
          <a:lstStyle/>
          <a:p>
            <a:pPr defTabSz="761970">
              <a:lnSpc>
                <a:spcPts val="2208"/>
              </a:lnSpc>
            </a:pPr>
            <a:r>
              <a:rPr lang="en-US" sz="1750" b="1" dirty="0">
                <a:solidFill>
                  <a:srgbClr val="000000"/>
                </a:solidFill>
                <a:latin typeface="Montserrat Black" pitchFamily="34" charset="0"/>
                <a:ea typeface="Montserrat Black" pitchFamily="34" charset="-122"/>
                <a:cs typeface="Montserrat Black" pitchFamily="34" charset="-120"/>
              </a:rPr>
              <a:t>Hệ màu RGB</a:t>
            </a:r>
            <a:endParaRPr lang="en-US" sz="1750" dirty="0">
              <a:solidFill>
                <a:prstClr val="black"/>
              </a:solidFill>
              <a:latin typeface="Calibri" panose="020F0502020204030204"/>
            </a:endParaRPr>
          </a:p>
        </p:txBody>
      </p:sp>
      <p:sp>
        <p:nvSpPr>
          <p:cNvPr id="12" name="Text 8"/>
          <p:cNvSpPr/>
          <p:nvPr/>
        </p:nvSpPr>
        <p:spPr>
          <a:xfrm>
            <a:off x="1436589" y="3105746"/>
            <a:ext cx="9923661" cy="302419"/>
          </a:xfrm>
          <a:prstGeom prst="rect">
            <a:avLst/>
          </a:prstGeom>
          <a:noFill/>
          <a:ln/>
        </p:spPr>
        <p:txBody>
          <a:bodyPr wrap="none" lIns="0" tIns="0" rIns="0" bIns="0" rtlCol="0" anchor="t"/>
          <a:lstStyle/>
          <a:p>
            <a:pPr defTabSz="761970">
              <a:lnSpc>
                <a:spcPts val="2375"/>
              </a:lnSpc>
            </a:pPr>
            <a:r>
              <a:rPr lang="en-US" sz="1667" dirty="0">
                <a:solidFill>
                  <a:srgbClr val="000000"/>
                </a:solidFill>
                <a:latin typeface="Roboto Medium" pitchFamily="34" charset="0"/>
                <a:ea typeface="Roboto Medium" pitchFamily="34" charset="-122"/>
                <a:cs typeface="Roboto Medium" pitchFamily="34" charset="-120"/>
              </a:rPr>
              <a:t>Màn hình hiển thị màu sắc bằng cách cộng ánh sáng Đỏ (Red), Xanh lá (Green), và Xanh dương (Blue).</a:t>
            </a:r>
            <a:endParaRPr lang="en-US" sz="1667" dirty="0">
              <a:solidFill>
                <a:prstClr val="black"/>
              </a:solidFill>
              <a:latin typeface="Calibri" panose="020F0502020204030204"/>
            </a:endParaRPr>
          </a:p>
        </p:txBody>
      </p:sp>
      <p:sp>
        <p:nvSpPr>
          <p:cNvPr id="13" name="Text 9"/>
          <p:cNvSpPr/>
          <p:nvPr/>
        </p:nvSpPr>
        <p:spPr>
          <a:xfrm>
            <a:off x="661492" y="3805238"/>
            <a:ext cx="3860602" cy="283468"/>
          </a:xfrm>
          <a:prstGeom prst="rect">
            <a:avLst/>
          </a:prstGeom>
          <a:noFill/>
          <a:ln/>
        </p:spPr>
        <p:txBody>
          <a:bodyPr wrap="none" lIns="0" tIns="0" rIns="0" bIns="0" rtlCol="0" anchor="t"/>
          <a:lstStyle/>
          <a:p>
            <a:pPr defTabSz="761970">
              <a:lnSpc>
                <a:spcPts val="2208"/>
              </a:lnSpc>
            </a:pPr>
            <a:r>
              <a:rPr lang="en-US" sz="1750" b="1" dirty="0">
                <a:solidFill>
                  <a:srgbClr val="1F497D"/>
                </a:solidFill>
                <a:latin typeface="Montserrat Black" pitchFamily="34" charset="0"/>
                <a:ea typeface="Montserrat Black" pitchFamily="34" charset="-122"/>
                <a:cs typeface="Montserrat Black" pitchFamily="34" charset="-120"/>
              </a:rPr>
              <a:t>Các cách Biểu diễn dữ liệu màu</a:t>
            </a:r>
            <a:endParaRPr lang="en-US" sz="1750" dirty="0">
              <a:solidFill>
                <a:prstClr val="black"/>
              </a:solidFill>
              <a:latin typeface="Calibri" panose="020F0502020204030204"/>
            </a:endParaRPr>
          </a:p>
        </p:txBody>
      </p:sp>
      <p:sp>
        <p:nvSpPr>
          <p:cNvPr id="14" name="Shape 10"/>
          <p:cNvSpPr/>
          <p:nvPr/>
        </p:nvSpPr>
        <p:spPr>
          <a:xfrm>
            <a:off x="661492" y="4315519"/>
            <a:ext cx="3522167" cy="1924348"/>
          </a:xfrm>
          <a:prstGeom prst="roundRect">
            <a:avLst>
              <a:gd name="adj" fmla="val 4752"/>
            </a:avLst>
          </a:prstGeom>
          <a:solidFill>
            <a:srgbClr val="FFFFFF"/>
          </a:solidFill>
          <a:ln w="22860">
            <a:solidFill>
              <a:srgbClr val="E1B6B6"/>
            </a:solidFill>
            <a:prstDash val="solid"/>
          </a:ln>
        </p:spPr>
      </p:sp>
      <p:sp>
        <p:nvSpPr>
          <p:cNvPr id="15" name="Shape 11"/>
          <p:cNvSpPr/>
          <p:nvPr/>
        </p:nvSpPr>
        <p:spPr>
          <a:xfrm>
            <a:off x="642442" y="4315519"/>
            <a:ext cx="76200" cy="1924348"/>
          </a:xfrm>
          <a:prstGeom prst="roundRect">
            <a:avLst>
              <a:gd name="adj" fmla="val 83349"/>
            </a:avLst>
          </a:prstGeom>
          <a:solidFill>
            <a:srgbClr val="9B0D0D"/>
          </a:solidFill>
          <a:ln/>
        </p:spPr>
      </p:sp>
      <p:sp>
        <p:nvSpPr>
          <p:cNvPr id="16" name="Text 12"/>
          <p:cNvSpPr/>
          <p:nvPr/>
        </p:nvSpPr>
        <p:spPr>
          <a:xfrm>
            <a:off x="1317030" y="4485779"/>
            <a:ext cx="2268240" cy="283468"/>
          </a:xfrm>
          <a:prstGeom prst="rect">
            <a:avLst/>
          </a:prstGeom>
          <a:noFill/>
          <a:ln/>
        </p:spPr>
        <p:txBody>
          <a:bodyPr wrap="none" lIns="0" tIns="0" rIns="0" bIns="0" rtlCol="0" anchor="t"/>
          <a:lstStyle/>
          <a:p>
            <a:pPr algn="ctr" defTabSz="761970">
              <a:lnSpc>
                <a:spcPts val="2208"/>
              </a:lnSpc>
            </a:pPr>
            <a:r>
              <a:rPr lang="en-US" sz="1750" b="1" dirty="0">
                <a:solidFill>
                  <a:srgbClr val="000000"/>
                </a:solidFill>
                <a:latin typeface="Montserrat Black" pitchFamily="34" charset="0"/>
                <a:ea typeface="Montserrat Black" pitchFamily="34" charset="-122"/>
                <a:cs typeface="Montserrat Black" pitchFamily="34" charset="-120"/>
              </a:rPr>
              <a:t>8-bit (LDR)</a:t>
            </a:r>
            <a:endParaRPr lang="en-US" sz="1750" dirty="0">
              <a:solidFill>
                <a:prstClr val="black"/>
              </a:solidFill>
              <a:latin typeface="Calibri" panose="020F0502020204030204"/>
            </a:endParaRPr>
          </a:p>
        </p:txBody>
      </p:sp>
      <p:sp>
        <p:nvSpPr>
          <p:cNvPr id="17" name="Text 13"/>
          <p:cNvSpPr/>
          <p:nvPr/>
        </p:nvSpPr>
        <p:spPr>
          <a:xfrm>
            <a:off x="888901" y="4859932"/>
            <a:ext cx="3124498" cy="926307"/>
          </a:xfrm>
          <a:prstGeom prst="rect">
            <a:avLst/>
          </a:prstGeom>
          <a:noFill/>
          <a:ln/>
        </p:spPr>
        <p:txBody>
          <a:bodyPr wrap="square" lIns="0" tIns="0" rIns="0" bIns="0" rtlCol="0" anchor="t"/>
          <a:lstStyle/>
          <a:p>
            <a:pPr algn="just" defTabSz="761970">
              <a:lnSpc>
                <a:spcPts val="2375"/>
              </a:lnSpc>
            </a:pPr>
            <a:r>
              <a:rPr lang="en-US" sz="1667" dirty="0">
                <a:solidFill>
                  <a:srgbClr val="000000"/>
                </a:solidFill>
                <a:latin typeface="Roboto Medium" pitchFamily="34" charset="0"/>
                <a:ea typeface="Roboto Medium" pitchFamily="34" charset="-122"/>
                <a:cs typeface="Roboto Medium" pitchFamily="34" charset="-120"/>
              </a:rPr>
              <a:t>Giới hạn giá trị màu từ 0-255 cho mỗi kênh (ví dụ: </a:t>
            </a:r>
            <a:r>
              <a:rPr lang="en-US" sz="1667" dirty="0">
                <a:solidFill>
                  <a:srgbClr val="000000"/>
                </a:solidFill>
                <a:highlight>
                  <a:srgbClr val="F2F2F2"/>
                </a:highlight>
                <a:latin typeface="Consolas" pitchFamily="34" charset="0"/>
                <a:ea typeface="Consolas" pitchFamily="34" charset="-122"/>
                <a:cs typeface="Consolas" pitchFamily="34" charset="-120"/>
              </a:rPr>
              <a:t>unsigned char</a:t>
            </a:r>
            <a:r>
              <a:rPr lang="en-US" sz="1667" dirty="0">
                <a:solidFill>
                  <a:srgbClr val="000000"/>
                </a:solidFill>
                <a:latin typeface="Roboto Medium" pitchFamily="34" charset="0"/>
                <a:ea typeface="Roboto Medium" pitchFamily="34" charset="-122"/>
                <a:cs typeface="Roboto Medium" pitchFamily="34" charset="-120"/>
              </a:rPr>
              <a:t>), phổ biến trong đồ họa truyền thống.</a:t>
            </a:r>
            <a:endParaRPr lang="en-US" sz="1667" dirty="0">
              <a:solidFill>
                <a:prstClr val="black"/>
              </a:solidFill>
              <a:latin typeface="Calibri" panose="020F0502020204030204"/>
            </a:endParaRPr>
          </a:p>
        </p:txBody>
      </p:sp>
      <p:sp>
        <p:nvSpPr>
          <p:cNvPr id="18" name="Shape 14"/>
          <p:cNvSpPr/>
          <p:nvPr/>
        </p:nvSpPr>
        <p:spPr>
          <a:xfrm>
            <a:off x="4334867" y="4315519"/>
            <a:ext cx="3522167" cy="1924348"/>
          </a:xfrm>
          <a:prstGeom prst="roundRect">
            <a:avLst>
              <a:gd name="adj" fmla="val 4752"/>
            </a:avLst>
          </a:prstGeom>
          <a:solidFill>
            <a:srgbClr val="FFFFFF"/>
          </a:solidFill>
          <a:ln w="22860">
            <a:solidFill>
              <a:srgbClr val="E1B6B6"/>
            </a:solidFill>
            <a:prstDash val="solid"/>
          </a:ln>
        </p:spPr>
      </p:sp>
      <p:sp>
        <p:nvSpPr>
          <p:cNvPr id="19" name="Shape 15"/>
          <p:cNvSpPr/>
          <p:nvPr/>
        </p:nvSpPr>
        <p:spPr>
          <a:xfrm>
            <a:off x="4315818" y="4315519"/>
            <a:ext cx="76200" cy="1924348"/>
          </a:xfrm>
          <a:prstGeom prst="roundRect">
            <a:avLst>
              <a:gd name="adj" fmla="val 83349"/>
            </a:avLst>
          </a:prstGeom>
          <a:solidFill>
            <a:srgbClr val="9B0D0D"/>
          </a:solidFill>
          <a:ln/>
        </p:spPr>
      </p:sp>
      <p:sp>
        <p:nvSpPr>
          <p:cNvPr id="20" name="Text 16"/>
          <p:cNvSpPr/>
          <p:nvPr/>
        </p:nvSpPr>
        <p:spPr>
          <a:xfrm>
            <a:off x="4990406" y="4485779"/>
            <a:ext cx="2268240" cy="283468"/>
          </a:xfrm>
          <a:prstGeom prst="rect">
            <a:avLst/>
          </a:prstGeom>
          <a:noFill/>
          <a:ln/>
        </p:spPr>
        <p:txBody>
          <a:bodyPr wrap="none" lIns="0" tIns="0" rIns="0" bIns="0" rtlCol="0" anchor="t"/>
          <a:lstStyle/>
          <a:p>
            <a:pPr algn="ctr" defTabSz="761970">
              <a:lnSpc>
                <a:spcPts val="2208"/>
              </a:lnSpc>
            </a:pPr>
            <a:r>
              <a:rPr lang="en-US" sz="1750" b="1" dirty="0">
                <a:solidFill>
                  <a:srgbClr val="000000"/>
                </a:solidFill>
                <a:latin typeface="Montserrat Black" pitchFamily="34" charset="0"/>
                <a:ea typeface="Montserrat Black" pitchFamily="34" charset="-122"/>
                <a:cs typeface="Montserrat Black" pitchFamily="34" charset="-120"/>
              </a:rPr>
              <a:t>32-bit (RGBA)</a:t>
            </a:r>
            <a:endParaRPr lang="en-US" sz="1750" dirty="0">
              <a:solidFill>
                <a:prstClr val="black"/>
              </a:solidFill>
              <a:latin typeface="Calibri" panose="020F0502020204030204"/>
            </a:endParaRPr>
          </a:p>
        </p:txBody>
      </p:sp>
      <p:sp>
        <p:nvSpPr>
          <p:cNvPr id="21" name="Text 17"/>
          <p:cNvSpPr/>
          <p:nvPr/>
        </p:nvSpPr>
        <p:spPr>
          <a:xfrm>
            <a:off x="4562277" y="4859932"/>
            <a:ext cx="3124498" cy="907257"/>
          </a:xfrm>
          <a:prstGeom prst="rect">
            <a:avLst/>
          </a:prstGeom>
          <a:noFill/>
          <a:ln/>
        </p:spPr>
        <p:txBody>
          <a:bodyPr wrap="square" lIns="0" tIns="0" rIns="0" bIns="0" rtlCol="0" anchor="t"/>
          <a:lstStyle/>
          <a:p>
            <a:pPr algn="just" defTabSz="761970">
              <a:lnSpc>
                <a:spcPts val="2375"/>
              </a:lnSpc>
            </a:pPr>
            <a:r>
              <a:rPr lang="en-US" sz="1667" dirty="0">
                <a:solidFill>
                  <a:srgbClr val="000000"/>
                </a:solidFill>
                <a:latin typeface="Roboto Medium" pitchFamily="34" charset="0"/>
                <a:ea typeface="Roboto Medium" pitchFamily="34" charset="-122"/>
                <a:cs typeface="Roboto Medium" pitchFamily="34" charset="-120"/>
              </a:rPr>
              <a:t>Chuẩn phổ biến trong game hiện nay, bao gồm R, G, B và kênh </a:t>
            </a:r>
            <a:r>
              <a:rPr lang="en-US" sz="1667" b="1" dirty="0">
                <a:solidFill>
                  <a:srgbClr val="000000"/>
                </a:solidFill>
                <a:latin typeface="Roboto Medium" pitchFamily="34" charset="0"/>
                <a:ea typeface="Roboto Medium" pitchFamily="34" charset="-122"/>
                <a:cs typeface="Roboto Medium" pitchFamily="34" charset="-120"/>
              </a:rPr>
              <a:t>Alpha (A)</a:t>
            </a:r>
            <a:r>
              <a:rPr lang="en-US" sz="1667" dirty="0">
                <a:solidFill>
                  <a:srgbClr val="000000"/>
                </a:solidFill>
                <a:latin typeface="Roboto Medium" pitchFamily="34" charset="0"/>
                <a:ea typeface="Roboto Medium" pitchFamily="34" charset="-122"/>
                <a:cs typeface="Roboto Medium" pitchFamily="34" charset="-120"/>
              </a:rPr>
              <a:t> để quy định độ trong suốt.</a:t>
            </a:r>
            <a:endParaRPr lang="en-US" sz="1667" dirty="0">
              <a:solidFill>
                <a:prstClr val="black"/>
              </a:solidFill>
              <a:latin typeface="Calibri" panose="020F0502020204030204"/>
            </a:endParaRPr>
          </a:p>
        </p:txBody>
      </p:sp>
      <p:sp>
        <p:nvSpPr>
          <p:cNvPr id="22" name="Shape 18"/>
          <p:cNvSpPr/>
          <p:nvPr/>
        </p:nvSpPr>
        <p:spPr>
          <a:xfrm>
            <a:off x="8008244" y="4315519"/>
            <a:ext cx="3522266" cy="1924348"/>
          </a:xfrm>
          <a:prstGeom prst="roundRect">
            <a:avLst>
              <a:gd name="adj" fmla="val 4752"/>
            </a:avLst>
          </a:prstGeom>
          <a:solidFill>
            <a:srgbClr val="FFFFFF"/>
          </a:solidFill>
          <a:ln w="22860">
            <a:solidFill>
              <a:srgbClr val="E1B6B6"/>
            </a:solidFill>
            <a:prstDash val="solid"/>
          </a:ln>
        </p:spPr>
      </p:sp>
      <p:sp>
        <p:nvSpPr>
          <p:cNvPr id="23" name="Shape 19"/>
          <p:cNvSpPr/>
          <p:nvPr/>
        </p:nvSpPr>
        <p:spPr>
          <a:xfrm>
            <a:off x="7989193" y="4315519"/>
            <a:ext cx="76200" cy="1924348"/>
          </a:xfrm>
          <a:prstGeom prst="roundRect">
            <a:avLst>
              <a:gd name="adj" fmla="val 83349"/>
            </a:avLst>
          </a:prstGeom>
          <a:solidFill>
            <a:srgbClr val="9B0D0D"/>
          </a:solidFill>
          <a:ln/>
        </p:spPr>
      </p:sp>
      <p:sp>
        <p:nvSpPr>
          <p:cNvPr id="24" name="Text 20"/>
          <p:cNvSpPr/>
          <p:nvPr/>
        </p:nvSpPr>
        <p:spPr>
          <a:xfrm>
            <a:off x="8537080" y="4485779"/>
            <a:ext cx="2521744" cy="283468"/>
          </a:xfrm>
          <a:prstGeom prst="rect">
            <a:avLst/>
          </a:prstGeom>
          <a:noFill/>
          <a:ln/>
        </p:spPr>
        <p:txBody>
          <a:bodyPr wrap="none" lIns="0" tIns="0" rIns="0" bIns="0" rtlCol="0" anchor="t"/>
          <a:lstStyle/>
          <a:p>
            <a:pPr algn="ctr" defTabSz="761970">
              <a:lnSpc>
                <a:spcPts val="2208"/>
              </a:lnSpc>
            </a:pPr>
            <a:r>
              <a:rPr lang="en-US" sz="1750" b="1" dirty="0">
                <a:solidFill>
                  <a:srgbClr val="000000"/>
                </a:solidFill>
                <a:latin typeface="Montserrat Black" pitchFamily="34" charset="0"/>
                <a:ea typeface="Montserrat Black" pitchFamily="34" charset="-122"/>
                <a:cs typeface="Montserrat Black" pitchFamily="34" charset="-120"/>
              </a:rPr>
              <a:t>Floating Point (HDR)</a:t>
            </a:r>
            <a:endParaRPr lang="en-US" sz="1750" dirty="0">
              <a:solidFill>
                <a:prstClr val="black"/>
              </a:solidFill>
              <a:latin typeface="Calibri" panose="020F0502020204030204"/>
            </a:endParaRPr>
          </a:p>
        </p:txBody>
      </p:sp>
      <p:sp>
        <p:nvSpPr>
          <p:cNvPr id="25" name="Text 21"/>
          <p:cNvSpPr/>
          <p:nvPr/>
        </p:nvSpPr>
        <p:spPr>
          <a:xfrm>
            <a:off x="8235652" y="4859933"/>
            <a:ext cx="3124597" cy="1209675"/>
          </a:xfrm>
          <a:prstGeom prst="rect">
            <a:avLst/>
          </a:prstGeom>
          <a:noFill/>
          <a:ln/>
        </p:spPr>
        <p:txBody>
          <a:bodyPr wrap="square" lIns="0" tIns="0" rIns="0" bIns="0" rtlCol="0" anchor="t"/>
          <a:lstStyle/>
          <a:p>
            <a:pPr algn="just" defTabSz="761970">
              <a:lnSpc>
                <a:spcPts val="2375"/>
              </a:lnSpc>
            </a:pPr>
            <a:r>
              <a:rPr lang="en-US" sz="1667" dirty="0">
                <a:solidFill>
                  <a:srgbClr val="000000"/>
                </a:solidFill>
                <a:latin typeface="Roboto Medium" pitchFamily="34" charset="0"/>
                <a:ea typeface="Roboto Medium" pitchFamily="34" charset="-122"/>
                <a:cs typeface="Roboto Medium" pitchFamily="34" charset="-120"/>
              </a:rPr>
              <a:t>Sử dụng số thực để lưu trữ dải màu rộng hơn, cho phép tái tạo ánh sáng chân thực hơn (High Dynamic Range).</a:t>
            </a:r>
            <a:endParaRPr lang="en-US" sz="1667" dirty="0">
              <a:solidFill>
                <a:prstClr val="black"/>
              </a:solidFill>
              <a:latin typeface="Calibri" panose="020F0502020204030204"/>
            </a:endParaRPr>
          </a:p>
        </p:txBody>
      </p:sp>
    </p:spTree>
    <p:extLst>
      <p:ext uri="{BB962C8B-B14F-4D97-AF65-F5344CB8AC3E}">
        <p14:creationId xmlns:p14="http://schemas.microsoft.com/office/powerpoint/2010/main" val="3959847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630436"/>
            <a:ext cx="5264348" cy="383977"/>
          </a:xfrm>
          <a:prstGeom prst="rect">
            <a:avLst/>
          </a:prstGeom>
          <a:noFill/>
          <a:ln/>
        </p:spPr>
        <p:txBody>
          <a:bodyPr wrap="none" lIns="0" tIns="0" rIns="0" bIns="0" rtlCol="0" anchor="t"/>
          <a:lstStyle/>
          <a:p>
            <a:pPr defTabSz="761970">
              <a:lnSpc>
                <a:spcPts val="3000"/>
              </a:lnSpc>
            </a:pPr>
            <a:r>
              <a:rPr lang="en-US" sz="2417" b="1" dirty="0">
                <a:solidFill>
                  <a:srgbClr val="1F497D"/>
                </a:solidFill>
                <a:latin typeface="Montserrat Black" pitchFamily="34" charset="0"/>
                <a:ea typeface="Montserrat Black" pitchFamily="34" charset="-122"/>
                <a:cs typeface="Montserrat Black" pitchFamily="34" charset="-120"/>
              </a:rPr>
              <a:t>LDR và HDR – Dải động Màu sắc</a:t>
            </a:r>
            <a:endParaRPr lang="en-US" sz="2417" dirty="0">
              <a:solidFill>
                <a:prstClr val="black"/>
              </a:solidFill>
              <a:latin typeface="Calibri" panose="020F0502020204030204"/>
            </a:endParaRPr>
          </a:p>
        </p:txBody>
      </p:sp>
      <p:sp>
        <p:nvSpPr>
          <p:cNvPr id="3" name="Text 1"/>
          <p:cNvSpPr/>
          <p:nvPr/>
        </p:nvSpPr>
        <p:spPr>
          <a:xfrm>
            <a:off x="661492" y="1321494"/>
            <a:ext cx="3526333" cy="307182"/>
          </a:xfrm>
          <a:prstGeom prst="rect">
            <a:avLst/>
          </a:prstGeom>
          <a:noFill/>
          <a:ln/>
        </p:spPr>
        <p:txBody>
          <a:bodyPr wrap="none" lIns="0" tIns="0" rIns="0" bIns="0" rtlCol="0" anchor="t"/>
          <a:lstStyle/>
          <a:p>
            <a:pPr defTabSz="761970">
              <a:lnSpc>
                <a:spcPts val="2417"/>
              </a:lnSpc>
            </a:pPr>
            <a:r>
              <a:rPr lang="en-US" sz="1917" b="1" dirty="0">
                <a:solidFill>
                  <a:srgbClr val="1F497D"/>
                </a:solidFill>
                <a:latin typeface="Montserrat Black" pitchFamily="34" charset="0"/>
                <a:ea typeface="Montserrat Black" pitchFamily="34" charset="-122"/>
                <a:cs typeface="Montserrat Black" pitchFamily="34" charset="-120"/>
              </a:rPr>
              <a:t>LDR (Low Dynamic Range)</a:t>
            </a:r>
            <a:endParaRPr lang="en-US" sz="1917" dirty="0">
              <a:solidFill>
                <a:prstClr val="black"/>
              </a:solidFill>
              <a:latin typeface="Calibri" panose="020F0502020204030204"/>
            </a:endParaRPr>
          </a:p>
        </p:txBody>
      </p:sp>
      <p:sp>
        <p:nvSpPr>
          <p:cNvPr id="4" name="Text 2"/>
          <p:cNvSpPr/>
          <p:nvPr/>
        </p:nvSpPr>
        <p:spPr>
          <a:xfrm>
            <a:off x="661492" y="1865354"/>
            <a:ext cx="5284688" cy="245666"/>
          </a:xfrm>
          <a:prstGeom prst="rect">
            <a:avLst/>
          </a:prstGeom>
          <a:noFill/>
          <a:ln/>
        </p:spPr>
        <p:txBody>
          <a:bodyPr wrap="none" lIns="0" tIns="0" rIns="0" bIns="0" rtlCol="0" anchor="t"/>
          <a:lstStyle/>
          <a:p>
            <a:pPr marL="285739" indent="-285739" defTabSz="761970">
              <a:lnSpc>
                <a:spcPts val="1542"/>
              </a:lnSpc>
              <a:buSzPct val="100000"/>
              <a:buFontTx/>
              <a:buChar char="•"/>
            </a:pPr>
            <a:r>
              <a:rPr lang="en-US" sz="1500" dirty="0">
                <a:solidFill>
                  <a:srgbClr val="000000"/>
                </a:solidFill>
                <a:latin typeface="Roboto Medium" pitchFamily="34" charset="0"/>
                <a:ea typeface="Roboto Medium" pitchFamily="34" charset="-122"/>
                <a:cs typeface="Roboto Medium" pitchFamily="34" charset="-120"/>
              </a:rPr>
              <a:t>Giá trị màu bị giới hạn, thường từ 0-255 cho mỗi </a:t>
            </a:r>
            <a:r>
              <a:rPr lang="en-US" sz="1500" dirty="0" err="1">
                <a:solidFill>
                  <a:srgbClr val="000000"/>
                </a:solidFill>
                <a:latin typeface="Roboto Medium" pitchFamily="34" charset="0"/>
                <a:ea typeface="Roboto Medium" pitchFamily="34" charset="-122"/>
                <a:cs typeface="Roboto Medium" pitchFamily="34" charset="-120"/>
              </a:rPr>
              <a:t>kênh</a:t>
            </a:r>
            <a:r>
              <a:rPr lang="en-US" sz="1500" dirty="0">
                <a:solidFill>
                  <a:srgbClr val="000000"/>
                </a:solidFill>
                <a:latin typeface="Roboto Medium" pitchFamily="34" charset="0"/>
                <a:ea typeface="Roboto Medium" pitchFamily="34" charset="-122"/>
                <a:cs typeface="Roboto Medium" pitchFamily="34" charset="-120"/>
              </a:rPr>
              <a:t>.</a:t>
            </a:r>
            <a:endParaRPr lang="en-US" sz="1500" dirty="0">
              <a:solidFill>
                <a:prstClr val="black"/>
              </a:solidFill>
              <a:latin typeface="Calibri" panose="020F0502020204030204"/>
            </a:endParaRPr>
          </a:p>
        </p:txBody>
      </p:sp>
      <p:sp>
        <p:nvSpPr>
          <p:cNvPr id="5" name="Text 3"/>
          <p:cNvSpPr/>
          <p:nvPr/>
        </p:nvSpPr>
        <p:spPr>
          <a:xfrm>
            <a:off x="661492" y="2368296"/>
            <a:ext cx="5284688" cy="245666"/>
          </a:xfrm>
          <a:prstGeom prst="rect">
            <a:avLst/>
          </a:prstGeom>
          <a:noFill/>
          <a:ln/>
        </p:spPr>
        <p:txBody>
          <a:bodyPr wrap="none" lIns="0" tIns="0" rIns="0" bIns="0" rtlCol="0" anchor="t"/>
          <a:lstStyle/>
          <a:p>
            <a:pPr marL="285739" indent="-285739" defTabSz="761970">
              <a:lnSpc>
                <a:spcPts val="1542"/>
              </a:lnSpc>
              <a:buSzPct val="100000"/>
              <a:buFontTx/>
              <a:buChar char="•"/>
            </a:pPr>
            <a:r>
              <a:rPr lang="en-US" sz="1500" dirty="0" err="1">
                <a:solidFill>
                  <a:srgbClr val="000000"/>
                </a:solidFill>
                <a:latin typeface="Roboto Medium" pitchFamily="34" charset="0"/>
                <a:ea typeface="Roboto Medium" pitchFamily="34" charset="-122"/>
                <a:cs typeface="Roboto Medium" pitchFamily="34" charset="-120"/>
              </a:rPr>
              <a:t>Phổ</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biến</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trong</a:t>
            </a:r>
            <a:r>
              <a:rPr lang="en-US" sz="1500" dirty="0">
                <a:solidFill>
                  <a:srgbClr val="000000"/>
                </a:solidFill>
                <a:latin typeface="Roboto Medium" pitchFamily="34" charset="0"/>
                <a:ea typeface="Roboto Medium" pitchFamily="34" charset="-122"/>
                <a:cs typeface="Roboto Medium" pitchFamily="34" charset="-120"/>
              </a:rPr>
              <a:t> game </a:t>
            </a:r>
            <a:r>
              <a:rPr lang="en-US" sz="1500" dirty="0" err="1">
                <a:solidFill>
                  <a:srgbClr val="000000"/>
                </a:solidFill>
                <a:latin typeface="Roboto Medium" pitchFamily="34" charset="0"/>
                <a:ea typeface="Roboto Medium" pitchFamily="34" charset="-122"/>
                <a:cs typeface="Roboto Medium" pitchFamily="34" charset="-120"/>
              </a:rPr>
              <a:t>cũ</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và</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các</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ứng</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dụng</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đồ</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họa</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truyền</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thống</a:t>
            </a:r>
            <a:r>
              <a:rPr lang="en-US" sz="1500" dirty="0">
                <a:solidFill>
                  <a:srgbClr val="000000"/>
                </a:solidFill>
                <a:latin typeface="Roboto Medium" pitchFamily="34" charset="0"/>
                <a:ea typeface="Roboto Medium" pitchFamily="34" charset="-122"/>
                <a:cs typeface="Roboto Medium" pitchFamily="34" charset="-120"/>
              </a:rPr>
              <a:t>.</a:t>
            </a:r>
            <a:endParaRPr lang="en-US" sz="1500" dirty="0">
              <a:solidFill>
                <a:prstClr val="black"/>
              </a:solidFill>
              <a:latin typeface="Calibri" panose="020F0502020204030204"/>
            </a:endParaRPr>
          </a:p>
        </p:txBody>
      </p:sp>
      <p:sp>
        <p:nvSpPr>
          <p:cNvPr id="6" name="Text 4"/>
          <p:cNvSpPr/>
          <p:nvPr/>
        </p:nvSpPr>
        <p:spPr>
          <a:xfrm>
            <a:off x="661492" y="2871239"/>
            <a:ext cx="5284688" cy="491332"/>
          </a:xfrm>
          <a:prstGeom prst="rect">
            <a:avLst/>
          </a:prstGeom>
          <a:noFill/>
          <a:ln/>
        </p:spPr>
        <p:txBody>
          <a:bodyPr wrap="square" lIns="0" tIns="0" rIns="0" bIns="0" rtlCol="0" anchor="t"/>
          <a:lstStyle/>
          <a:p>
            <a:pPr marL="285739" indent="-285739" defTabSz="761970">
              <a:lnSpc>
                <a:spcPts val="1542"/>
              </a:lnSpc>
              <a:buSzPct val="100000"/>
              <a:buFontTx/>
              <a:buChar char="•"/>
            </a:pPr>
            <a:r>
              <a:rPr lang="en-US" sz="1500" dirty="0" err="1">
                <a:solidFill>
                  <a:srgbClr val="000000"/>
                </a:solidFill>
                <a:latin typeface="Roboto Medium" pitchFamily="34" charset="0"/>
                <a:ea typeface="Roboto Medium" pitchFamily="34" charset="-122"/>
                <a:cs typeface="Roboto Medium" pitchFamily="34" charset="-120"/>
              </a:rPr>
              <a:t>Hạn</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chế</a:t>
            </a:r>
            <a:r>
              <a:rPr lang="en-US" sz="1500" dirty="0">
                <a:solidFill>
                  <a:srgbClr val="000000"/>
                </a:solidFill>
                <a:latin typeface="Roboto Medium" pitchFamily="34" charset="0"/>
                <a:ea typeface="Roboto Medium" pitchFamily="34" charset="-122"/>
                <a:cs typeface="Roboto Medium" pitchFamily="34" charset="-120"/>
              </a:rPr>
              <a:t>: Khi </a:t>
            </a:r>
            <a:r>
              <a:rPr lang="en-US" sz="1500" dirty="0" err="1">
                <a:solidFill>
                  <a:srgbClr val="000000"/>
                </a:solidFill>
                <a:latin typeface="Roboto Medium" pitchFamily="34" charset="0"/>
                <a:ea typeface="Roboto Medium" pitchFamily="34" charset="-122"/>
                <a:cs typeface="Roboto Medium" pitchFamily="34" charset="-120"/>
              </a:rPr>
              <a:t>có</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ánh</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sáng</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mạnh</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như</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mặt</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trời</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vùng</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sáng</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có</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thể</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bị</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cháy</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sáng</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mất</a:t>
            </a:r>
            <a:r>
              <a:rPr lang="en-US" sz="1500" dirty="0">
                <a:solidFill>
                  <a:srgbClr val="000000"/>
                </a:solidFill>
                <a:latin typeface="Roboto Medium" pitchFamily="34" charset="0"/>
                <a:ea typeface="Roboto Medium" pitchFamily="34" charset="-122"/>
                <a:cs typeface="Roboto Medium" pitchFamily="34" charset="-120"/>
              </a:rPr>
              <a:t> chi </a:t>
            </a:r>
            <a:r>
              <a:rPr lang="en-US" sz="1500" dirty="0" err="1">
                <a:solidFill>
                  <a:srgbClr val="000000"/>
                </a:solidFill>
                <a:latin typeface="Roboto Medium" pitchFamily="34" charset="0"/>
                <a:ea typeface="Roboto Medium" pitchFamily="34" charset="-122"/>
                <a:cs typeface="Roboto Medium" pitchFamily="34" charset="-120"/>
              </a:rPr>
              <a:t>tiết</a:t>
            </a:r>
            <a:r>
              <a:rPr lang="en-US" sz="1500" dirty="0">
                <a:solidFill>
                  <a:srgbClr val="000000"/>
                </a:solidFill>
                <a:latin typeface="Roboto Medium" pitchFamily="34" charset="0"/>
                <a:ea typeface="Roboto Medium" pitchFamily="34" charset="-122"/>
                <a:cs typeface="Roboto Medium" pitchFamily="34" charset="-120"/>
              </a:rPr>
              <a:t>.</a:t>
            </a:r>
            <a:endParaRPr lang="en-US" sz="1500" dirty="0">
              <a:solidFill>
                <a:prstClr val="black"/>
              </a:solidFill>
              <a:latin typeface="Calibri" panose="020F0502020204030204"/>
            </a:endParaRPr>
          </a:p>
        </p:txBody>
      </p:sp>
      <p:sp>
        <p:nvSpPr>
          <p:cNvPr id="7" name="Text 5"/>
          <p:cNvSpPr/>
          <p:nvPr/>
        </p:nvSpPr>
        <p:spPr>
          <a:xfrm>
            <a:off x="6252171" y="1321494"/>
            <a:ext cx="3642519" cy="307182"/>
          </a:xfrm>
          <a:prstGeom prst="rect">
            <a:avLst/>
          </a:prstGeom>
          <a:noFill/>
          <a:ln/>
        </p:spPr>
        <p:txBody>
          <a:bodyPr wrap="none" lIns="0" tIns="0" rIns="0" bIns="0" rtlCol="0" anchor="t"/>
          <a:lstStyle/>
          <a:p>
            <a:pPr defTabSz="761970">
              <a:lnSpc>
                <a:spcPts val="2417"/>
              </a:lnSpc>
            </a:pPr>
            <a:r>
              <a:rPr lang="en-US" sz="1917" b="1" dirty="0">
                <a:solidFill>
                  <a:srgbClr val="1F497D"/>
                </a:solidFill>
                <a:latin typeface="Montserrat Black" pitchFamily="34" charset="0"/>
                <a:ea typeface="Montserrat Black" pitchFamily="34" charset="-122"/>
                <a:cs typeface="Montserrat Black" pitchFamily="34" charset="-120"/>
              </a:rPr>
              <a:t>HDR (High Dynamic Range)</a:t>
            </a:r>
            <a:endParaRPr lang="en-US" sz="1917" dirty="0">
              <a:solidFill>
                <a:prstClr val="black"/>
              </a:solidFill>
              <a:latin typeface="Calibri" panose="020F0502020204030204"/>
            </a:endParaRPr>
          </a:p>
        </p:txBody>
      </p:sp>
      <p:sp>
        <p:nvSpPr>
          <p:cNvPr id="8" name="Text 6"/>
          <p:cNvSpPr/>
          <p:nvPr/>
        </p:nvSpPr>
        <p:spPr>
          <a:xfrm>
            <a:off x="6252170" y="1751508"/>
            <a:ext cx="5284688" cy="491332"/>
          </a:xfrm>
          <a:prstGeom prst="rect">
            <a:avLst/>
          </a:prstGeom>
          <a:noFill/>
          <a:ln/>
        </p:spPr>
        <p:txBody>
          <a:bodyPr wrap="square" lIns="0" tIns="0" rIns="0" bIns="0" rtlCol="0" anchor="t"/>
          <a:lstStyle/>
          <a:p>
            <a:pPr marL="285739" indent="-285739" defTabSz="761970">
              <a:lnSpc>
                <a:spcPts val="1542"/>
              </a:lnSpc>
              <a:buSzPct val="100000"/>
              <a:buFontTx/>
              <a:buChar char="•"/>
            </a:pPr>
            <a:r>
              <a:rPr lang="en-US" sz="1500" dirty="0">
                <a:solidFill>
                  <a:srgbClr val="000000"/>
                </a:solidFill>
                <a:latin typeface="Roboto Medium" pitchFamily="34" charset="0"/>
                <a:ea typeface="Roboto Medium" pitchFamily="34" charset="-122"/>
                <a:cs typeface="Roboto Medium" pitchFamily="34" charset="-120"/>
              </a:rPr>
              <a:t>Giá trị màu vượt quá 0–1 hoặc 0–255, sử dụng số thực để lưu trữ nhiều thông tin ánh sáng </a:t>
            </a:r>
            <a:r>
              <a:rPr lang="en-US" sz="1500" dirty="0" err="1">
                <a:solidFill>
                  <a:srgbClr val="000000"/>
                </a:solidFill>
                <a:latin typeface="Roboto Medium" pitchFamily="34" charset="0"/>
                <a:ea typeface="Roboto Medium" pitchFamily="34" charset="-122"/>
                <a:cs typeface="Roboto Medium" pitchFamily="34" charset="-120"/>
              </a:rPr>
              <a:t>hơn</a:t>
            </a:r>
            <a:r>
              <a:rPr lang="en-US" sz="1500" dirty="0">
                <a:solidFill>
                  <a:srgbClr val="000000"/>
                </a:solidFill>
                <a:latin typeface="Roboto Medium" pitchFamily="34" charset="0"/>
                <a:ea typeface="Roboto Medium" pitchFamily="34" charset="-122"/>
                <a:cs typeface="Roboto Medium" pitchFamily="34" charset="-120"/>
              </a:rPr>
              <a:t>.</a:t>
            </a:r>
            <a:endParaRPr lang="en-US" sz="1500" dirty="0">
              <a:solidFill>
                <a:prstClr val="black"/>
              </a:solidFill>
              <a:latin typeface="Calibri" panose="020F0502020204030204"/>
            </a:endParaRPr>
          </a:p>
        </p:txBody>
      </p:sp>
      <p:sp>
        <p:nvSpPr>
          <p:cNvPr id="9" name="Text 7"/>
          <p:cNvSpPr/>
          <p:nvPr/>
        </p:nvSpPr>
        <p:spPr>
          <a:xfrm>
            <a:off x="6252170" y="2299592"/>
            <a:ext cx="5284688" cy="491332"/>
          </a:xfrm>
          <a:prstGeom prst="rect">
            <a:avLst/>
          </a:prstGeom>
          <a:noFill/>
          <a:ln/>
        </p:spPr>
        <p:txBody>
          <a:bodyPr wrap="square" lIns="0" tIns="0" rIns="0" bIns="0" rtlCol="0" anchor="t"/>
          <a:lstStyle/>
          <a:p>
            <a:pPr marL="285739" indent="-285739" defTabSz="761970">
              <a:lnSpc>
                <a:spcPts val="1542"/>
              </a:lnSpc>
              <a:buSzPct val="100000"/>
              <a:buFontTx/>
              <a:buChar char="•"/>
            </a:pPr>
            <a:r>
              <a:rPr lang="en-US" sz="1500" dirty="0">
                <a:solidFill>
                  <a:srgbClr val="000000"/>
                </a:solidFill>
                <a:latin typeface="Roboto Medium" pitchFamily="34" charset="0"/>
                <a:ea typeface="Roboto Medium" pitchFamily="34" charset="-122"/>
                <a:cs typeface="Roboto Medium" pitchFamily="34" charset="-120"/>
              </a:rPr>
              <a:t>Cho </a:t>
            </a:r>
            <a:r>
              <a:rPr lang="en-US" sz="1500" dirty="0" err="1">
                <a:solidFill>
                  <a:srgbClr val="000000"/>
                </a:solidFill>
                <a:latin typeface="Roboto Medium" pitchFamily="34" charset="0"/>
                <a:ea typeface="Roboto Medium" pitchFamily="34" charset="-122"/>
                <a:cs typeface="Roboto Medium" pitchFamily="34" charset="-120"/>
              </a:rPr>
              <a:t>phép</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tái</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tạo</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ánh</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sáng</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chân</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thực</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hơn</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và</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các</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hiệu</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ứng</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như</a:t>
            </a:r>
            <a:r>
              <a:rPr lang="en-US" sz="1500" dirty="0">
                <a:solidFill>
                  <a:srgbClr val="000000"/>
                </a:solidFill>
                <a:latin typeface="Roboto Medium" pitchFamily="34" charset="0"/>
                <a:ea typeface="Roboto Medium" pitchFamily="34" charset="-122"/>
                <a:cs typeface="Roboto Medium" pitchFamily="34" charset="-120"/>
              </a:rPr>
              <a:t> bloom, tone mapping.</a:t>
            </a:r>
            <a:endParaRPr lang="en-US" sz="1500" dirty="0">
              <a:solidFill>
                <a:prstClr val="black"/>
              </a:solidFill>
              <a:latin typeface="Calibri" panose="020F0502020204030204"/>
            </a:endParaRPr>
          </a:p>
        </p:txBody>
      </p:sp>
      <p:sp>
        <p:nvSpPr>
          <p:cNvPr id="10" name="Text 8"/>
          <p:cNvSpPr/>
          <p:nvPr/>
        </p:nvSpPr>
        <p:spPr>
          <a:xfrm>
            <a:off x="6252170" y="2871239"/>
            <a:ext cx="5284688" cy="491332"/>
          </a:xfrm>
          <a:prstGeom prst="rect">
            <a:avLst/>
          </a:prstGeom>
          <a:noFill/>
          <a:ln/>
        </p:spPr>
        <p:txBody>
          <a:bodyPr wrap="square" lIns="0" tIns="0" rIns="0" bIns="0" rtlCol="0" anchor="t"/>
          <a:lstStyle/>
          <a:p>
            <a:pPr marL="285739" indent="-285739" defTabSz="761970">
              <a:lnSpc>
                <a:spcPts val="1542"/>
              </a:lnSpc>
              <a:buSzPct val="100000"/>
              <a:buFontTx/>
              <a:buChar char="•"/>
            </a:pPr>
            <a:r>
              <a:rPr lang="en-US" sz="1500" dirty="0" err="1">
                <a:solidFill>
                  <a:srgbClr val="000000"/>
                </a:solidFill>
                <a:latin typeface="Roboto Medium" pitchFamily="34" charset="0"/>
                <a:ea typeface="Roboto Medium" pitchFamily="34" charset="-122"/>
                <a:cs typeface="Roboto Medium" pitchFamily="34" charset="-120"/>
              </a:rPr>
              <a:t>Là</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nền</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tảng</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cho</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đồ</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họa</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hiện</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đại</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mang</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lại</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trải</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nghiệm</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hình</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ảnh</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sống</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động</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và</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giàu</a:t>
            </a:r>
            <a:r>
              <a:rPr lang="en-US" sz="1500" dirty="0">
                <a:solidFill>
                  <a:srgbClr val="000000"/>
                </a:solidFill>
                <a:latin typeface="Roboto Medium" pitchFamily="34" charset="0"/>
                <a:ea typeface="Roboto Medium" pitchFamily="34" charset="-122"/>
                <a:cs typeface="Roboto Medium" pitchFamily="34" charset="-120"/>
              </a:rPr>
              <a:t> chi </a:t>
            </a:r>
            <a:r>
              <a:rPr lang="en-US" sz="1500" dirty="0" err="1">
                <a:solidFill>
                  <a:srgbClr val="000000"/>
                </a:solidFill>
                <a:latin typeface="Roboto Medium" pitchFamily="34" charset="0"/>
                <a:ea typeface="Roboto Medium" pitchFamily="34" charset="-122"/>
                <a:cs typeface="Roboto Medium" pitchFamily="34" charset="-120"/>
              </a:rPr>
              <a:t>tiết</a:t>
            </a:r>
            <a:r>
              <a:rPr lang="en-US" sz="1500" dirty="0">
                <a:solidFill>
                  <a:srgbClr val="000000"/>
                </a:solidFill>
                <a:latin typeface="Roboto Medium" pitchFamily="34" charset="0"/>
                <a:ea typeface="Roboto Medium" pitchFamily="34" charset="-122"/>
                <a:cs typeface="Roboto Medium" pitchFamily="34" charset="-120"/>
              </a:rPr>
              <a:t>.</a:t>
            </a:r>
            <a:endParaRPr lang="en-US" sz="1500" dirty="0">
              <a:solidFill>
                <a:prstClr val="black"/>
              </a:solidFill>
              <a:latin typeface="Calibri" panose="020F0502020204030204"/>
            </a:endParaRPr>
          </a:p>
        </p:txBody>
      </p:sp>
      <p:sp>
        <p:nvSpPr>
          <p:cNvPr id="11" name="Text 9"/>
          <p:cNvSpPr/>
          <p:nvPr/>
        </p:nvSpPr>
        <p:spPr>
          <a:xfrm>
            <a:off x="661492" y="3538637"/>
            <a:ext cx="1842889" cy="230287"/>
          </a:xfrm>
          <a:prstGeom prst="rect">
            <a:avLst/>
          </a:prstGeom>
          <a:noFill/>
          <a:ln/>
        </p:spPr>
        <p:txBody>
          <a:bodyPr wrap="none" lIns="0" tIns="0" rIns="0" bIns="0" rtlCol="0" anchor="t"/>
          <a:lstStyle/>
          <a:p>
            <a:pPr defTabSz="761970">
              <a:lnSpc>
                <a:spcPts val="1792"/>
              </a:lnSpc>
            </a:pPr>
            <a:r>
              <a:rPr lang="en-US" sz="1500" dirty="0">
                <a:solidFill>
                  <a:srgbClr val="1F497D"/>
                </a:solidFill>
                <a:latin typeface="Montserrat Black" pitchFamily="34" charset="0"/>
                <a:ea typeface="Montserrat Black" pitchFamily="34" charset="-122"/>
                <a:cs typeface="Montserrat Black" pitchFamily="34" charset="-120"/>
              </a:rPr>
              <a:t>Ví dụ minh họa</a:t>
            </a:r>
            <a:endParaRPr lang="en-US" sz="1500" dirty="0">
              <a:solidFill>
                <a:prstClr val="black"/>
              </a:solidFill>
              <a:latin typeface="Calibri" panose="020F0502020204030204"/>
            </a:endParaRPr>
          </a:p>
        </p:txBody>
      </p:sp>
      <p:sp>
        <p:nvSpPr>
          <p:cNvPr id="12" name="Text 10"/>
          <p:cNvSpPr/>
          <p:nvPr/>
        </p:nvSpPr>
        <p:spPr>
          <a:xfrm>
            <a:off x="661492" y="3953173"/>
            <a:ext cx="10869018" cy="245666"/>
          </a:xfrm>
          <a:prstGeom prst="rect">
            <a:avLst/>
          </a:prstGeom>
          <a:noFill/>
          <a:ln/>
        </p:spPr>
        <p:txBody>
          <a:bodyPr wrap="none" lIns="0" tIns="0" rIns="0" bIns="0" rtlCol="0" anchor="t"/>
          <a:lstStyle/>
          <a:p>
            <a:pPr defTabSz="761970">
              <a:lnSpc>
                <a:spcPts val="1917"/>
              </a:lnSpc>
            </a:pPr>
            <a:r>
              <a:rPr lang="en-US" sz="1833" b="1" dirty="0">
                <a:solidFill>
                  <a:srgbClr val="000000"/>
                </a:solidFill>
                <a:latin typeface="Roboto Medium" pitchFamily="34" charset="0"/>
                <a:ea typeface="Roboto Medium" pitchFamily="34" charset="-122"/>
                <a:cs typeface="Roboto Medium" pitchFamily="34" charset="-120"/>
              </a:rPr>
              <a:t>Cảnh có mặt trời:</a:t>
            </a:r>
            <a:r>
              <a:rPr lang="en-US" sz="1833" dirty="0">
                <a:solidFill>
                  <a:srgbClr val="000000"/>
                </a:solidFill>
                <a:latin typeface="Roboto Medium" pitchFamily="34" charset="0"/>
                <a:ea typeface="Roboto Medium" pitchFamily="34" charset="-122"/>
                <a:cs typeface="Roboto Medium" pitchFamily="34" charset="-120"/>
              </a:rPr>
              <a:t> LDR dễ bị cháy sáng, trong khi HDR có thể giữ lại chi tiết ở cả vùng sáng và tối.</a:t>
            </a:r>
            <a:endParaRPr lang="en-US" sz="1833" dirty="0">
              <a:solidFill>
                <a:prstClr val="black"/>
              </a:solidFill>
              <a:latin typeface="Calibri" panose="020F0502020204030204"/>
            </a:endParaRPr>
          </a:p>
        </p:txBody>
      </p:sp>
      <p:sp>
        <p:nvSpPr>
          <p:cNvPr id="13" name="Shape 11"/>
          <p:cNvSpPr/>
          <p:nvPr/>
        </p:nvSpPr>
        <p:spPr>
          <a:xfrm>
            <a:off x="661492" y="4337050"/>
            <a:ext cx="10869018" cy="1506637"/>
          </a:xfrm>
          <a:prstGeom prst="roundRect">
            <a:avLst>
              <a:gd name="adj" fmla="val 3425"/>
            </a:avLst>
          </a:prstGeom>
          <a:solidFill>
            <a:srgbClr val="FBD0D0"/>
          </a:solidFill>
          <a:ln w="7620">
            <a:solidFill>
              <a:srgbClr val="002253"/>
            </a:solidFill>
            <a:prstDash val="solid"/>
          </a:ln>
        </p:spPr>
      </p:sp>
      <p:sp>
        <p:nvSpPr>
          <p:cNvPr id="14" name="Shape 12"/>
          <p:cNvSpPr/>
          <p:nvPr/>
        </p:nvSpPr>
        <p:spPr>
          <a:xfrm>
            <a:off x="790674" y="4466233"/>
            <a:ext cx="368498" cy="368498"/>
          </a:xfrm>
          <a:prstGeom prst="roundRect">
            <a:avLst>
              <a:gd name="adj" fmla="val 20676452"/>
            </a:avLst>
          </a:prstGeom>
          <a:solidFill>
            <a:srgbClr val="002253"/>
          </a:solidFill>
          <a:ln/>
        </p:spPr>
      </p:sp>
      <p:pic>
        <p:nvPicPr>
          <p:cNvPr id="1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1977" y="4567536"/>
            <a:ext cx="165794" cy="165794"/>
          </a:xfrm>
          <a:prstGeom prst="rect">
            <a:avLst/>
          </a:prstGeom>
        </p:spPr>
      </p:pic>
      <p:sp>
        <p:nvSpPr>
          <p:cNvPr id="16" name="Text 13"/>
          <p:cNvSpPr/>
          <p:nvPr/>
        </p:nvSpPr>
        <p:spPr>
          <a:xfrm>
            <a:off x="1323469" y="4588124"/>
            <a:ext cx="3185716" cy="191988"/>
          </a:xfrm>
          <a:prstGeom prst="rect">
            <a:avLst/>
          </a:prstGeom>
          <a:noFill/>
          <a:ln/>
        </p:spPr>
        <p:txBody>
          <a:bodyPr wrap="none" lIns="0" tIns="0" rIns="0" bIns="0" rtlCol="0" anchor="t"/>
          <a:lstStyle/>
          <a:p>
            <a:pPr defTabSz="761970">
              <a:lnSpc>
                <a:spcPts val="1500"/>
              </a:lnSpc>
            </a:pPr>
            <a:r>
              <a:rPr lang="en-US" sz="1667" b="1" dirty="0">
                <a:solidFill>
                  <a:srgbClr val="000000"/>
                </a:solidFill>
                <a:latin typeface="Montserrat Black" pitchFamily="34" charset="0"/>
                <a:ea typeface="Montserrat Black" pitchFamily="34" charset="-122"/>
                <a:cs typeface="Montserrat Black" pitchFamily="34" charset="-120"/>
              </a:rPr>
              <a:t>HDR có làm game “nặng” hơn không?</a:t>
            </a:r>
            <a:endParaRPr lang="en-US" sz="1667" dirty="0">
              <a:solidFill>
                <a:prstClr val="black"/>
              </a:solidFill>
              <a:latin typeface="Calibri" panose="020F0502020204030204"/>
            </a:endParaRPr>
          </a:p>
        </p:txBody>
      </p:sp>
      <p:sp>
        <p:nvSpPr>
          <p:cNvPr id="17" name="Text 14"/>
          <p:cNvSpPr/>
          <p:nvPr/>
        </p:nvSpPr>
        <p:spPr>
          <a:xfrm>
            <a:off x="790674" y="5022225"/>
            <a:ext cx="10610652" cy="491332"/>
          </a:xfrm>
          <a:prstGeom prst="rect">
            <a:avLst/>
          </a:prstGeom>
          <a:noFill/>
          <a:ln/>
        </p:spPr>
        <p:txBody>
          <a:bodyPr wrap="square" lIns="0" tIns="0" rIns="0" bIns="0" rtlCol="0" anchor="t"/>
          <a:lstStyle/>
          <a:p>
            <a:pPr defTabSz="761970">
              <a:lnSpc>
                <a:spcPts val="1917"/>
              </a:lnSpc>
            </a:pPr>
            <a:r>
              <a:rPr lang="en-US" sz="1667" dirty="0">
                <a:solidFill>
                  <a:srgbClr val="000000"/>
                </a:solidFill>
                <a:latin typeface="Roboto Medium" pitchFamily="34" charset="0"/>
                <a:ea typeface="Roboto Medium" pitchFamily="34" charset="-122"/>
                <a:cs typeface="Roboto Medium" pitchFamily="34" charset="-120"/>
              </a:rPr>
              <a:t>Có, nhưng giá trị nó mang lại là rất lớn. HDR cần thêm tài nguyên để xử lý các thuật toán tone mapping và post-processing phức tạp, nhưng không tự động làm game đẹp hơn nếu thiếu các bước xử lý hậu kỳ này.</a:t>
            </a:r>
            <a:endParaRPr lang="en-US" sz="1667" dirty="0">
              <a:solidFill>
                <a:prstClr val="black"/>
              </a:solidFill>
              <a:latin typeface="Calibri" panose="020F0502020204030204"/>
            </a:endParaRPr>
          </a:p>
        </p:txBody>
      </p:sp>
      <p:sp>
        <p:nvSpPr>
          <p:cNvPr id="18" name="Text 15"/>
          <p:cNvSpPr/>
          <p:nvPr/>
        </p:nvSpPr>
        <p:spPr>
          <a:xfrm>
            <a:off x="661492" y="5981899"/>
            <a:ext cx="10869018" cy="245666"/>
          </a:xfrm>
          <a:prstGeom prst="rect">
            <a:avLst/>
          </a:prstGeom>
          <a:noFill/>
          <a:ln/>
        </p:spPr>
        <p:txBody>
          <a:bodyPr wrap="none" lIns="0" tIns="0" rIns="0" bIns="0" rtlCol="0" anchor="t"/>
          <a:lstStyle/>
          <a:p>
            <a:pPr defTabSz="761970">
              <a:lnSpc>
                <a:spcPts val="1917"/>
              </a:lnSpc>
            </a:pPr>
            <a:endParaRPr lang="en-US" sz="1208" dirty="0">
              <a:solidFill>
                <a:prstClr val="black"/>
              </a:solidFill>
              <a:latin typeface="Calibri" panose="020F0502020204030204"/>
            </a:endParaRPr>
          </a:p>
        </p:txBody>
      </p:sp>
    </p:spTree>
    <p:extLst>
      <p:ext uri="{BB962C8B-B14F-4D97-AF65-F5344CB8AC3E}">
        <p14:creationId xmlns:p14="http://schemas.microsoft.com/office/powerpoint/2010/main" val="2498741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630436"/>
            <a:ext cx="5264348" cy="383977"/>
          </a:xfrm>
          <a:prstGeom prst="rect">
            <a:avLst/>
          </a:prstGeom>
          <a:noFill/>
          <a:ln/>
        </p:spPr>
        <p:txBody>
          <a:bodyPr wrap="none" lIns="0" tIns="0" rIns="0" bIns="0" rtlCol="0" anchor="t"/>
          <a:lstStyle/>
          <a:p>
            <a:pPr defTabSz="761970">
              <a:lnSpc>
                <a:spcPts val="3000"/>
              </a:lnSpc>
            </a:pPr>
            <a:r>
              <a:rPr lang="en-US" sz="2417" b="1" dirty="0">
                <a:solidFill>
                  <a:srgbClr val="1F497D"/>
                </a:solidFill>
                <a:latin typeface="Montserrat Black" pitchFamily="34" charset="0"/>
                <a:ea typeface="Montserrat Black" pitchFamily="34" charset="-122"/>
                <a:cs typeface="Montserrat Black" pitchFamily="34" charset="-120"/>
              </a:rPr>
              <a:t>LDR và HDR – Dải động Màu sắc</a:t>
            </a:r>
            <a:endParaRPr lang="en-US" sz="2417" dirty="0">
              <a:solidFill>
                <a:prstClr val="black"/>
              </a:solidFill>
              <a:latin typeface="Calibri" panose="020F0502020204030204"/>
            </a:endParaRPr>
          </a:p>
        </p:txBody>
      </p:sp>
      <p:pic>
        <p:nvPicPr>
          <p:cNvPr id="19" name="Picture 18">
            <a:extLst>
              <a:ext uri="{FF2B5EF4-FFF2-40B4-BE49-F238E27FC236}">
                <a16:creationId xmlns:a16="http://schemas.microsoft.com/office/drawing/2014/main" id="{C926E657-E262-7060-89CC-BD4F37D16C15}"/>
              </a:ext>
            </a:extLst>
          </p:cNvPr>
          <p:cNvPicPr>
            <a:picLocks noChangeAspect="1"/>
          </p:cNvPicPr>
          <p:nvPr/>
        </p:nvPicPr>
        <p:blipFill>
          <a:blip r:embed="rId3"/>
          <a:stretch>
            <a:fillRect/>
          </a:stretch>
        </p:blipFill>
        <p:spPr>
          <a:xfrm>
            <a:off x="3627783" y="1101587"/>
            <a:ext cx="5178513" cy="5178513"/>
          </a:xfrm>
          <a:prstGeom prst="rect">
            <a:avLst/>
          </a:prstGeom>
        </p:spPr>
      </p:pic>
    </p:spTree>
    <p:extLst>
      <p:ext uri="{BB962C8B-B14F-4D97-AF65-F5344CB8AC3E}">
        <p14:creationId xmlns:p14="http://schemas.microsoft.com/office/powerpoint/2010/main" val="1570849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693638"/>
            <a:ext cx="5922467" cy="383977"/>
          </a:xfrm>
          <a:prstGeom prst="rect">
            <a:avLst/>
          </a:prstGeom>
          <a:noFill/>
          <a:ln/>
        </p:spPr>
        <p:txBody>
          <a:bodyPr wrap="none" lIns="0" tIns="0" rIns="0" bIns="0" rtlCol="0" anchor="t"/>
          <a:lstStyle/>
          <a:p>
            <a:pPr defTabSz="761970">
              <a:lnSpc>
                <a:spcPts val="3000"/>
              </a:lnSpc>
            </a:pPr>
            <a:r>
              <a:rPr lang="en-US" sz="2417" b="1" dirty="0">
                <a:solidFill>
                  <a:srgbClr val="1F497D"/>
                </a:solidFill>
                <a:latin typeface="Montserrat Black" pitchFamily="34" charset="0"/>
                <a:ea typeface="Montserrat Black" pitchFamily="34" charset="-122"/>
                <a:cs typeface="Montserrat Black" pitchFamily="34" charset="-120"/>
              </a:rPr>
              <a:t>Primitives – Đơn vị Hình học Cơ bản</a:t>
            </a:r>
            <a:endParaRPr lang="en-US" sz="2417" dirty="0">
              <a:solidFill>
                <a:prstClr val="black"/>
              </a:solidFill>
              <a:latin typeface="Calibri" panose="020F0502020204030204"/>
            </a:endParaRPr>
          </a:p>
        </p:txBody>
      </p:sp>
      <p:sp>
        <p:nvSpPr>
          <p:cNvPr id="3" name="Text 1"/>
          <p:cNvSpPr/>
          <p:nvPr/>
        </p:nvSpPr>
        <p:spPr>
          <a:xfrm>
            <a:off x="661492" y="1323281"/>
            <a:ext cx="10869018" cy="245666"/>
          </a:xfrm>
          <a:prstGeom prst="rect">
            <a:avLst/>
          </a:prstGeom>
          <a:noFill/>
          <a:ln/>
        </p:spPr>
        <p:txBody>
          <a:bodyPr wrap="none" lIns="0" tIns="0" rIns="0" bIns="0" rtlCol="0" anchor="t"/>
          <a:lstStyle/>
          <a:p>
            <a:pPr defTabSz="761970">
              <a:lnSpc>
                <a:spcPts val="1917"/>
              </a:lnSpc>
            </a:pPr>
            <a:r>
              <a:rPr lang="en-US" sz="1500" dirty="0">
                <a:solidFill>
                  <a:srgbClr val="000000"/>
                </a:solidFill>
                <a:latin typeface="Roboto Medium" pitchFamily="34" charset="0"/>
                <a:ea typeface="Roboto Medium" pitchFamily="34" charset="-122"/>
                <a:cs typeface="Roboto Medium" pitchFamily="34" charset="-120"/>
              </a:rPr>
              <a:t>Primitives là các hình dạng cơ bản nhất mà GPU có thể render, dùng để xây dựng mọi mô hình 3D phức tạp.</a:t>
            </a:r>
            <a:endParaRPr lang="en-US" sz="1500" dirty="0">
              <a:solidFill>
                <a:prstClr val="black"/>
              </a:solidFill>
              <a:latin typeface="Calibri" panose="020F0502020204030204"/>
            </a:endParaRPr>
          </a:p>
        </p:txBody>
      </p:sp>
      <p:sp>
        <p:nvSpPr>
          <p:cNvPr id="4" name="Shape 2"/>
          <p:cNvSpPr/>
          <p:nvPr/>
        </p:nvSpPr>
        <p:spPr>
          <a:xfrm>
            <a:off x="661492" y="1799233"/>
            <a:ext cx="10869018" cy="12700"/>
          </a:xfrm>
          <a:prstGeom prst="roundRect">
            <a:avLst>
              <a:gd name="adj" fmla="val 406325"/>
            </a:avLst>
          </a:prstGeom>
          <a:solidFill>
            <a:srgbClr val="E1B6B6"/>
          </a:solidFill>
          <a:ln/>
        </p:spPr>
      </p:sp>
      <p:sp>
        <p:nvSpPr>
          <p:cNvPr id="5" name="Shape 3"/>
          <p:cNvSpPr/>
          <p:nvPr/>
        </p:nvSpPr>
        <p:spPr>
          <a:xfrm>
            <a:off x="1956197" y="1799233"/>
            <a:ext cx="12700" cy="245666"/>
          </a:xfrm>
          <a:prstGeom prst="roundRect">
            <a:avLst>
              <a:gd name="adj" fmla="val 406325"/>
            </a:avLst>
          </a:prstGeom>
          <a:solidFill>
            <a:srgbClr val="E1B6B6"/>
          </a:solidFill>
          <a:ln/>
        </p:spPr>
      </p:sp>
      <p:sp>
        <p:nvSpPr>
          <p:cNvPr id="6" name="Shape 4"/>
          <p:cNvSpPr/>
          <p:nvPr/>
        </p:nvSpPr>
        <p:spPr>
          <a:xfrm>
            <a:off x="1916509" y="1753195"/>
            <a:ext cx="92075" cy="92075"/>
          </a:xfrm>
          <a:prstGeom prst="roundRect">
            <a:avLst>
              <a:gd name="adj" fmla="val 413793"/>
            </a:avLst>
          </a:prstGeom>
          <a:solidFill>
            <a:srgbClr val="9B0D0D"/>
          </a:solidFill>
          <a:ln/>
        </p:spPr>
      </p:sp>
      <p:sp>
        <p:nvSpPr>
          <p:cNvPr id="7" name="Text 5"/>
          <p:cNvSpPr/>
          <p:nvPr/>
        </p:nvSpPr>
        <p:spPr>
          <a:xfrm>
            <a:off x="1041103" y="2167831"/>
            <a:ext cx="1842889" cy="230287"/>
          </a:xfrm>
          <a:prstGeom prst="rect">
            <a:avLst/>
          </a:prstGeom>
          <a:noFill/>
          <a:ln/>
        </p:spPr>
        <p:txBody>
          <a:bodyPr wrap="none" lIns="0" tIns="0" rIns="0" bIns="0" rtlCol="0" anchor="t"/>
          <a:lstStyle/>
          <a:p>
            <a:pPr algn="ctr" defTabSz="761970">
              <a:lnSpc>
                <a:spcPts val="1792"/>
              </a:lnSpc>
            </a:pPr>
            <a:r>
              <a:rPr lang="en-US" sz="1417" b="1" dirty="0">
                <a:solidFill>
                  <a:srgbClr val="000000"/>
                </a:solidFill>
                <a:latin typeface="Montserrat Black" pitchFamily="34" charset="0"/>
                <a:ea typeface="Montserrat Black" pitchFamily="34" charset="-122"/>
                <a:cs typeface="Montserrat Black" pitchFamily="34" charset="-120"/>
              </a:rPr>
              <a:t>Point (Điểm)</a:t>
            </a:r>
            <a:endParaRPr lang="en-US" sz="1417" dirty="0">
              <a:solidFill>
                <a:prstClr val="black"/>
              </a:solidFill>
              <a:latin typeface="Calibri" panose="020F0502020204030204"/>
            </a:endParaRPr>
          </a:p>
        </p:txBody>
      </p:sp>
      <p:sp>
        <p:nvSpPr>
          <p:cNvPr id="8" name="Text 6"/>
          <p:cNvSpPr/>
          <p:nvPr/>
        </p:nvSpPr>
        <p:spPr>
          <a:xfrm>
            <a:off x="784324" y="2471737"/>
            <a:ext cx="2356445" cy="491332"/>
          </a:xfrm>
          <a:prstGeom prst="rect">
            <a:avLst/>
          </a:prstGeom>
          <a:noFill/>
          <a:ln/>
        </p:spPr>
        <p:txBody>
          <a:bodyPr wrap="square" lIns="0" tIns="0" rIns="0" bIns="0" rtlCol="0" anchor="t"/>
          <a:lstStyle/>
          <a:p>
            <a:pPr algn="just" defTabSz="761970">
              <a:lnSpc>
                <a:spcPts val="1917"/>
              </a:lnSpc>
            </a:pPr>
            <a:r>
              <a:rPr lang="en-US" sz="1500" dirty="0">
                <a:solidFill>
                  <a:srgbClr val="000000"/>
                </a:solidFill>
                <a:latin typeface="Roboto Medium" pitchFamily="34" charset="0"/>
                <a:ea typeface="Roboto Medium" pitchFamily="34" charset="-122"/>
                <a:cs typeface="Roboto Medium" pitchFamily="34" charset="-120"/>
              </a:rPr>
              <a:t>Đơn vị hình học đơn giản nhất, không có kích thước.</a:t>
            </a:r>
            <a:endParaRPr lang="en-US" sz="1500" dirty="0">
              <a:solidFill>
                <a:prstClr val="black"/>
              </a:solidFill>
              <a:latin typeface="Calibri" panose="020F0502020204030204"/>
            </a:endParaRPr>
          </a:p>
        </p:txBody>
      </p:sp>
      <p:sp>
        <p:nvSpPr>
          <p:cNvPr id="9" name="Shape 7"/>
          <p:cNvSpPr/>
          <p:nvPr/>
        </p:nvSpPr>
        <p:spPr>
          <a:xfrm>
            <a:off x="4711799" y="1799233"/>
            <a:ext cx="12700" cy="245666"/>
          </a:xfrm>
          <a:prstGeom prst="roundRect">
            <a:avLst>
              <a:gd name="adj" fmla="val 406325"/>
            </a:avLst>
          </a:prstGeom>
          <a:solidFill>
            <a:srgbClr val="E1B6B6"/>
          </a:solidFill>
          <a:ln/>
        </p:spPr>
      </p:sp>
      <p:sp>
        <p:nvSpPr>
          <p:cNvPr id="10" name="Shape 8"/>
          <p:cNvSpPr/>
          <p:nvPr/>
        </p:nvSpPr>
        <p:spPr>
          <a:xfrm>
            <a:off x="4672112" y="1753195"/>
            <a:ext cx="92075" cy="92075"/>
          </a:xfrm>
          <a:prstGeom prst="roundRect">
            <a:avLst>
              <a:gd name="adj" fmla="val 413793"/>
            </a:avLst>
          </a:prstGeom>
          <a:solidFill>
            <a:srgbClr val="9B0D0D"/>
          </a:solidFill>
          <a:ln/>
        </p:spPr>
      </p:sp>
      <p:sp>
        <p:nvSpPr>
          <p:cNvPr id="11" name="Text 9"/>
          <p:cNvSpPr/>
          <p:nvPr/>
        </p:nvSpPr>
        <p:spPr>
          <a:xfrm>
            <a:off x="3796706" y="2167831"/>
            <a:ext cx="1842889" cy="230287"/>
          </a:xfrm>
          <a:prstGeom prst="rect">
            <a:avLst/>
          </a:prstGeom>
          <a:noFill/>
          <a:ln/>
        </p:spPr>
        <p:txBody>
          <a:bodyPr wrap="none" lIns="0" tIns="0" rIns="0" bIns="0" rtlCol="0" anchor="t"/>
          <a:lstStyle/>
          <a:p>
            <a:pPr algn="ctr" defTabSz="761970">
              <a:lnSpc>
                <a:spcPts val="1792"/>
              </a:lnSpc>
            </a:pPr>
            <a:r>
              <a:rPr lang="en-US" sz="1417" b="1" dirty="0">
                <a:solidFill>
                  <a:srgbClr val="000000"/>
                </a:solidFill>
                <a:latin typeface="Montserrat Black" pitchFamily="34" charset="0"/>
                <a:ea typeface="Montserrat Black" pitchFamily="34" charset="-122"/>
                <a:cs typeface="Montserrat Black" pitchFamily="34" charset="-120"/>
              </a:rPr>
              <a:t>Line (Đường)</a:t>
            </a:r>
            <a:endParaRPr lang="en-US" sz="1417" dirty="0">
              <a:solidFill>
                <a:prstClr val="black"/>
              </a:solidFill>
              <a:latin typeface="Calibri" panose="020F0502020204030204"/>
            </a:endParaRPr>
          </a:p>
        </p:txBody>
      </p:sp>
      <p:sp>
        <p:nvSpPr>
          <p:cNvPr id="12" name="Text 10"/>
          <p:cNvSpPr/>
          <p:nvPr/>
        </p:nvSpPr>
        <p:spPr>
          <a:xfrm>
            <a:off x="3539927" y="2471737"/>
            <a:ext cx="2356445" cy="491332"/>
          </a:xfrm>
          <a:prstGeom prst="rect">
            <a:avLst/>
          </a:prstGeom>
          <a:noFill/>
          <a:ln/>
        </p:spPr>
        <p:txBody>
          <a:bodyPr wrap="square" lIns="0" tIns="0" rIns="0" bIns="0" rtlCol="0" anchor="t"/>
          <a:lstStyle/>
          <a:p>
            <a:pPr algn="just" defTabSz="761970">
              <a:lnSpc>
                <a:spcPts val="1917"/>
              </a:lnSpc>
            </a:pPr>
            <a:r>
              <a:rPr lang="en-US" sz="1500" dirty="0">
                <a:solidFill>
                  <a:srgbClr val="000000"/>
                </a:solidFill>
                <a:latin typeface="Roboto Medium" pitchFamily="34" charset="0"/>
                <a:ea typeface="Roboto Medium" pitchFamily="34" charset="-122"/>
                <a:cs typeface="Roboto Medium" pitchFamily="34" charset="-120"/>
              </a:rPr>
              <a:t>Kết nối hai điểm, có chiều dài nhưng không có chiều rộng.</a:t>
            </a:r>
            <a:endParaRPr lang="en-US" sz="1500" dirty="0">
              <a:solidFill>
                <a:prstClr val="black"/>
              </a:solidFill>
              <a:latin typeface="Calibri" panose="020F0502020204030204"/>
            </a:endParaRPr>
          </a:p>
        </p:txBody>
      </p:sp>
      <p:sp>
        <p:nvSpPr>
          <p:cNvPr id="13" name="Shape 11"/>
          <p:cNvSpPr/>
          <p:nvPr/>
        </p:nvSpPr>
        <p:spPr>
          <a:xfrm>
            <a:off x="7467402" y="1799233"/>
            <a:ext cx="12700" cy="245666"/>
          </a:xfrm>
          <a:prstGeom prst="roundRect">
            <a:avLst>
              <a:gd name="adj" fmla="val 406325"/>
            </a:avLst>
          </a:prstGeom>
          <a:solidFill>
            <a:srgbClr val="E1B6B6"/>
          </a:solidFill>
          <a:ln/>
        </p:spPr>
      </p:sp>
      <p:sp>
        <p:nvSpPr>
          <p:cNvPr id="14" name="Shape 12"/>
          <p:cNvSpPr/>
          <p:nvPr/>
        </p:nvSpPr>
        <p:spPr>
          <a:xfrm>
            <a:off x="7427714" y="1753195"/>
            <a:ext cx="92075" cy="92075"/>
          </a:xfrm>
          <a:prstGeom prst="roundRect">
            <a:avLst>
              <a:gd name="adj" fmla="val 413793"/>
            </a:avLst>
          </a:prstGeom>
          <a:solidFill>
            <a:srgbClr val="9B0D0D"/>
          </a:solidFill>
          <a:ln/>
        </p:spPr>
      </p:sp>
      <p:sp>
        <p:nvSpPr>
          <p:cNvPr id="15" name="Text 13"/>
          <p:cNvSpPr/>
          <p:nvPr/>
        </p:nvSpPr>
        <p:spPr>
          <a:xfrm>
            <a:off x="6552307" y="2167831"/>
            <a:ext cx="1842889" cy="230287"/>
          </a:xfrm>
          <a:prstGeom prst="rect">
            <a:avLst/>
          </a:prstGeom>
          <a:noFill/>
          <a:ln/>
        </p:spPr>
        <p:txBody>
          <a:bodyPr wrap="none" lIns="0" tIns="0" rIns="0" bIns="0" rtlCol="0" anchor="t"/>
          <a:lstStyle/>
          <a:p>
            <a:pPr algn="ctr" defTabSz="761970">
              <a:lnSpc>
                <a:spcPts val="1792"/>
              </a:lnSpc>
            </a:pPr>
            <a:r>
              <a:rPr lang="en-US" sz="1417" b="1" dirty="0">
                <a:solidFill>
                  <a:srgbClr val="000000"/>
                </a:solidFill>
                <a:latin typeface="Montserrat Black" pitchFamily="34" charset="0"/>
                <a:ea typeface="Montserrat Black" pitchFamily="34" charset="-122"/>
                <a:cs typeface="Montserrat Black" pitchFamily="34" charset="-120"/>
              </a:rPr>
              <a:t>Polygon (Đa giác)</a:t>
            </a:r>
            <a:endParaRPr lang="en-US" sz="1417" dirty="0">
              <a:solidFill>
                <a:prstClr val="black"/>
              </a:solidFill>
              <a:latin typeface="Calibri" panose="020F0502020204030204"/>
            </a:endParaRPr>
          </a:p>
        </p:txBody>
      </p:sp>
      <p:sp>
        <p:nvSpPr>
          <p:cNvPr id="16" name="Text 14"/>
          <p:cNvSpPr/>
          <p:nvPr/>
        </p:nvSpPr>
        <p:spPr>
          <a:xfrm>
            <a:off x="6295529" y="2471737"/>
            <a:ext cx="2356445" cy="736997"/>
          </a:xfrm>
          <a:prstGeom prst="rect">
            <a:avLst/>
          </a:prstGeom>
          <a:noFill/>
          <a:ln/>
        </p:spPr>
        <p:txBody>
          <a:bodyPr wrap="square" lIns="0" tIns="0" rIns="0" bIns="0" rtlCol="0" anchor="t"/>
          <a:lstStyle/>
          <a:p>
            <a:pPr algn="just" defTabSz="761970">
              <a:lnSpc>
                <a:spcPts val="1917"/>
              </a:lnSpc>
            </a:pPr>
            <a:r>
              <a:rPr lang="en-US" sz="1500" dirty="0">
                <a:solidFill>
                  <a:srgbClr val="000000"/>
                </a:solidFill>
                <a:latin typeface="Roboto Medium" pitchFamily="34" charset="0"/>
                <a:ea typeface="Roboto Medium" pitchFamily="34" charset="-122"/>
                <a:cs typeface="Roboto Medium" pitchFamily="34" charset="-120"/>
              </a:rPr>
              <a:t>Một hình phẳng được tạo thành từ ba hoặc nhiều đoạn thẳng khép kín. Tam giác là một loại polygon.</a:t>
            </a:r>
            <a:endParaRPr lang="en-US" sz="1500" dirty="0">
              <a:solidFill>
                <a:prstClr val="black"/>
              </a:solidFill>
              <a:latin typeface="Calibri" panose="020F0502020204030204"/>
            </a:endParaRPr>
          </a:p>
        </p:txBody>
      </p:sp>
      <p:sp>
        <p:nvSpPr>
          <p:cNvPr id="17" name="Shape 15"/>
          <p:cNvSpPr/>
          <p:nvPr/>
        </p:nvSpPr>
        <p:spPr>
          <a:xfrm>
            <a:off x="10223004" y="1799233"/>
            <a:ext cx="12700" cy="245666"/>
          </a:xfrm>
          <a:prstGeom prst="roundRect">
            <a:avLst>
              <a:gd name="adj" fmla="val 406325"/>
            </a:avLst>
          </a:prstGeom>
          <a:solidFill>
            <a:srgbClr val="E1B6B6"/>
          </a:solidFill>
          <a:ln/>
        </p:spPr>
      </p:sp>
      <p:sp>
        <p:nvSpPr>
          <p:cNvPr id="18" name="Shape 16"/>
          <p:cNvSpPr/>
          <p:nvPr/>
        </p:nvSpPr>
        <p:spPr>
          <a:xfrm>
            <a:off x="10183317" y="1753195"/>
            <a:ext cx="92075" cy="92075"/>
          </a:xfrm>
          <a:prstGeom prst="roundRect">
            <a:avLst>
              <a:gd name="adj" fmla="val 413793"/>
            </a:avLst>
          </a:prstGeom>
          <a:solidFill>
            <a:srgbClr val="9B0D0D"/>
          </a:solidFill>
          <a:ln/>
        </p:spPr>
      </p:sp>
      <p:sp>
        <p:nvSpPr>
          <p:cNvPr id="19" name="Text 17"/>
          <p:cNvSpPr/>
          <p:nvPr/>
        </p:nvSpPr>
        <p:spPr>
          <a:xfrm>
            <a:off x="9270107" y="2167831"/>
            <a:ext cx="1918593" cy="230287"/>
          </a:xfrm>
          <a:prstGeom prst="rect">
            <a:avLst/>
          </a:prstGeom>
          <a:noFill/>
          <a:ln/>
        </p:spPr>
        <p:txBody>
          <a:bodyPr wrap="none" lIns="0" tIns="0" rIns="0" bIns="0" rtlCol="0" anchor="t"/>
          <a:lstStyle/>
          <a:p>
            <a:pPr algn="ctr" defTabSz="761970">
              <a:lnSpc>
                <a:spcPts val="1792"/>
              </a:lnSpc>
            </a:pPr>
            <a:r>
              <a:rPr lang="en-US" sz="1417" b="1" dirty="0">
                <a:solidFill>
                  <a:srgbClr val="000000"/>
                </a:solidFill>
                <a:latin typeface="Montserrat Black" pitchFamily="34" charset="0"/>
                <a:ea typeface="Montserrat Black" pitchFamily="34" charset="-122"/>
                <a:cs typeface="Montserrat Black" pitchFamily="34" charset="-120"/>
              </a:rPr>
              <a:t>Triangle (Tam giác)</a:t>
            </a:r>
            <a:endParaRPr lang="en-US" sz="1417" dirty="0">
              <a:solidFill>
                <a:prstClr val="black"/>
              </a:solidFill>
              <a:latin typeface="Calibri" panose="020F0502020204030204"/>
            </a:endParaRPr>
          </a:p>
        </p:txBody>
      </p:sp>
      <p:sp>
        <p:nvSpPr>
          <p:cNvPr id="20" name="Text 18"/>
          <p:cNvSpPr/>
          <p:nvPr/>
        </p:nvSpPr>
        <p:spPr>
          <a:xfrm>
            <a:off x="9051132" y="2471737"/>
            <a:ext cx="2356544" cy="736997"/>
          </a:xfrm>
          <a:prstGeom prst="rect">
            <a:avLst/>
          </a:prstGeom>
          <a:noFill/>
          <a:ln/>
        </p:spPr>
        <p:txBody>
          <a:bodyPr wrap="square" lIns="0" tIns="0" rIns="0" bIns="0" rtlCol="0" anchor="t"/>
          <a:lstStyle/>
          <a:p>
            <a:pPr algn="just" defTabSz="761970">
              <a:lnSpc>
                <a:spcPts val="1917"/>
              </a:lnSpc>
            </a:pPr>
            <a:r>
              <a:rPr lang="en-US" sz="1500" dirty="0">
                <a:solidFill>
                  <a:srgbClr val="000000"/>
                </a:solidFill>
                <a:latin typeface="Roboto Medium" pitchFamily="34" charset="0"/>
                <a:ea typeface="Roboto Medium" pitchFamily="34" charset="-122"/>
                <a:cs typeface="Roboto Medium" pitchFamily="34" charset="-120"/>
              </a:rPr>
              <a:t>Loại polygon đơn giản nhất và được sử dụng rộng rãi nhất trong đồ họa 3D.</a:t>
            </a:r>
            <a:endParaRPr lang="en-US" sz="1500" dirty="0">
              <a:solidFill>
                <a:prstClr val="black"/>
              </a:solidFill>
              <a:latin typeface="Calibri" panose="020F0502020204030204"/>
            </a:endParaRPr>
          </a:p>
        </p:txBody>
      </p:sp>
      <p:sp>
        <p:nvSpPr>
          <p:cNvPr id="21" name="Text 19"/>
          <p:cNvSpPr/>
          <p:nvPr/>
        </p:nvSpPr>
        <p:spPr>
          <a:xfrm>
            <a:off x="661492" y="3392983"/>
            <a:ext cx="1842889" cy="230287"/>
          </a:xfrm>
          <a:prstGeom prst="rect">
            <a:avLst/>
          </a:prstGeom>
          <a:noFill/>
          <a:ln/>
        </p:spPr>
        <p:txBody>
          <a:bodyPr wrap="none" lIns="0" tIns="0" rIns="0" bIns="0" rtlCol="0" anchor="t"/>
          <a:lstStyle/>
          <a:p>
            <a:pPr defTabSz="761970">
              <a:lnSpc>
                <a:spcPts val="1792"/>
              </a:lnSpc>
            </a:pPr>
            <a:r>
              <a:rPr lang="en-US" sz="1417" b="1" dirty="0">
                <a:solidFill>
                  <a:srgbClr val="1F497D"/>
                </a:solidFill>
                <a:latin typeface="Montserrat Black" pitchFamily="34" charset="0"/>
                <a:ea typeface="Montserrat Black" pitchFamily="34" charset="-122"/>
                <a:cs typeface="Montserrat Black" pitchFamily="34" charset="-120"/>
              </a:rPr>
              <a:t>Ví </a:t>
            </a:r>
            <a:r>
              <a:rPr lang="en-US" sz="1417" b="1" dirty="0" err="1">
                <a:solidFill>
                  <a:srgbClr val="1F497D"/>
                </a:solidFill>
                <a:latin typeface="Montserrat Black" pitchFamily="34" charset="0"/>
                <a:ea typeface="Montserrat Black" pitchFamily="34" charset="-122"/>
                <a:cs typeface="Montserrat Black" pitchFamily="34" charset="-120"/>
              </a:rPr>
              <a:t>dụ</a:t>
            </a:r>
            <a:r>
              <a:rPr lang="en-US" sz="1417" b="1" dirty="0">
                <a:solidFill>
                  <a:srgbClr val="1F497D"/>
                </a:solidFill>
                <a:latin typeface="Montserrat Black" pitchFamily="34" charset="0"/>
                <a:ea typeface="Montserrat Black" pitchFamily="34" charset="-122"/>
                <a:cs typeface="Montserrat Black" pitchFamily="34" charset="-120"/>
              </a:rPr>
              <a:t> </a:t>
            </a:r>
            <a:r>
              <a:rPr lang="en-US" sz="1417" b="1" dirty="0" err="1">
                <a:solidFill>
                  <a:srgbClr val="1F497D"/>
                </a:solidFill>
                <a:latin typeface="Montserrat Black" pitchFamily="34" charset="0"/>
                <a:ea typeface="Montserrat Black" pitchFamily="34" charset="-122"/>
                <a:cs typeface="Montserrat Black" pitchFamily="34" charset="-120"/>
              </a:rPr>
              <a:t>minh</a:t>
            </a:r>
            <a:r>
              <a:rPr lang="en-US" sz="1417" b="1" dirty="0">
                <a:solidFill>
                  <a:srgbClr val="1F497D"/>
                </a:solidFill>
                <a:latin typeface="Montserrat Black" pitchFamily="34" charset="0"/>
                <a:ea typeface="Montserrat Black" pitchFamily="34" charset="-122"/>
                <a:cs typeface="Montserrat Black" pitchFamily="34" charset="-120"/>
              </a:rPr>
              <a:t> họa</a:t>
            </a:r>
            <a:endParaRPr lang="en-US" sz="1417" dirty="0">
              <a:solidFill>
                <a:prstClr val="black"/>
              </a:solidFill>
              <a:latin typeface="Calibri" panose="020F0502020204030204"/>
            </a:endParaRPr>
          </a:p>
        </p:txBody>
      </p:sp>
      <p:sp>
        <p:nvSpPr>
          <p:cNvPr id="22" name="Text 20"/>
          <p:cNvSpPr/>
          <p:nvPr/>
        </p:nvSpPr>
        <p:spPr>
          <a:xfrm>
            <a:off x="661492" y="3807520"/>
            <a:ext cx="10869018" cy="245666"/>
          </a:xfrm>
          <a:prstGeom prst="rect">
            <a:avLst/>
          </a:prstGeom>
          <a:noFill/>
          <a:ln/>
        </p:spPr>
        <p:txBody>
          <a:bodyPr wrap="none" lIns="0" tIns="0" rIns="0" bIns="0" rtlCol="0" anchor="t"/>
          <a:lstStyle/>
          <a:p>
            <a:pPr marL="285739" indent="-285739" defTabSz="761970">
              <a:lnSpc>
                <a:spcPts val="1542"/>
              </a:lnSpc>
              <a:buSzPct val="100000"/>
              <a:buFontTx/>
              <a:buChar char="•"/>
            </a:pPr>
            <a:r>
              <a:rPr lang="en-US" sz="1667" dirty="0">
                <a:solidFill>
                  <a:srgbClr val="000000"/>
                </a:solidFill>
                <a:latin typeface="Roboto Medium" pitchFamily="34" charset="0"/>
                <a:ea typeface="Roboto Medium" pitchFamily="34" charset="-122"/>
                <a:cs typeface="Roboto Medium" pitchFamily="34" charset="-120"/>
              </a:rPr>
              <a:t>Một mô hình 3D phức tạp thực chất là một tập hợp các tam giác nhỏ.</a:t>
            </a:r>
            <a:endParaRPr lang="en-US" sz="1667" dirty="0">
              <a:solidFill>
                <a:prstClr val="black"/>
              </a:solidFill>
              <a:latin typeface="Calibri" panose="020F0502020204030204"/>
            </a:endParaRPr>
          </a:p>
        </p:txBody>
      </p:sp>
      <p:sp>
        <p:nvSpPr>
          <p:cNvPr id="23" name="Text 21"/>
          <p:cNvSpPr/>
          <p:nvPr/>
        </p:nvSpPr>
        <p:spPr>
          <a:xfrm>
            <a:off x="661492" y="4096147"/>
            <a:ext cx="10869018" cy="245666"/>
          </a:xfrm>
          <a:prstGeom prst="rect">
            <a:avLst/>
          </a:prstGeom>
          <a:noFill/>
          <a:ln/>
        </p:spPr>
        <p:txBody>
          <a:bodyPr wrap="none" lIns="0" tIns="0" rIns="0" bIns="0" rtlCol="0" anchor="t"/>
          <a:lstStyle/>
          <a:p>
            <a:pPr marL="285739" indent="-285739" defTabSz="761970">
              <a:lnSpc>
                <a:spcPts val="1542"/>
              </a:lnSpc>
              <a:buSzPct val="100000"/>
              <a:buFontTx/>
              <a:buChar char="•"/>
            </a:pPr>
            <a:r>
              <a:rPr lang="en-US" sz="1667" dirty="0">
                <a:solidFill>
                  <a:srgbClr val="000000"/>
                </a:solidFill>
                <a:latin typeface="Roboto Medium" pitchFamily="34" charset="0"/>
                <a:ea typeface="Roboto Medium" pitchFamily="34" charset="-122"/>
                <a:cs typeface="Roboto Medium" pitchFamily="34" charset="-120"/>
              </a:rPr>
              <a:t>Wireframe (khung dây) của một vật thể cho thấy cấu trúc tam giác cơ bản.</a:t>
            </a:r>
            <a:endParaRPr lang="en-US" sz="1667" dirty="0">
              <a:solidFill>
                <a:prstClr val="black"/>
              </a:solidFill>
              <a:latin typeface="Calibri" panose="020F0502020204030204"/>
            </a:endParaRPr>
          </a:p>
        </p:txBody>
      </p:sp>
      <p:sp>
        <p:nvSpPr>
          <p:cNvPr id="24" name="Shape 22"/>
          <p:cNvSpPr/>
          <p:nvPr/>
        </p:nvSpPr>
        <p:spPr>
          <a:xfrm>
            <a:off x="661492" y="4692600"/>
            <a:ext cx="10869018" cy="1684238"/>
          </a:xfrm>
          <a:prstGeom prst="roundRect">
            <a:avLst>
              <a:gd name="adj" fmla="val 3064"/>
            </a:avLst>
          </a:prstGeom>
          <a:solidFill>
            <a:srgbClr val="F9B8B8"/>
          </a:solidFill>
          <a:ln/>
        </p:spPr>
      </p:sp>
      <p:pic>
        <p:nvPicPr>
          <p:cNvPr id="25" name="Image 0" descr="preencoded.png"/>
          <p:cNvPicPr>
            <a:picLocks noChangeAspect="1"/>
          </p:cNvPicPr>
          <p:nvPr/>
        </p:nvPicPr>
        <p:blipFill>
          <a:blip r:embed="rId3"/>
          <a:stretch>
            <a:fillRect/>
          </a:stretch>
        </p:blipFill>
        <p:spPr>
          <a:xfrm>
            <a:off x="784325" y="4645223"/>
            <a:ext cx="191889" cy="153492"/>
          </a:xfrm>
          <a:prstGeom prst="rect">
            <a:avLst/>
          </a:prstGeom>
        </p:spPr>
      </p:pic>
      <p:sp>
        <p:nvSpPr>
          <p:cNvPr id="26" name="Text 23"/>
          <p:cNvSpPr/>
          <p:nvPr/>
        </p:nvSpPr>
        <p:spPr>
          <a:xfrm>
            <a:off x="1099046" y="4846092"/>
            <a:ext cx="5135067" cy="191988"/>
          </a:xfrm>
          <a:prstGeom prst="rect">
            <a:avLst/>
          </a:prstGeom>
          <a:noFill/>
          <a:ln/>
        </p:spPr>
        <p:txBody>
          <a:bodyPr wrap="none" lIns="0" tIns="0" rIns="0" bIns="0" rtlCol="0" anchor="t"/>
          <a:lstStyle/>
          <a:p>
            <a:pPr defTabSz="761970">
              <a:lnSpc>
                <a:spcPts val="1500"/>
              </a:lnSpc>
            </a:pPr>
            <a:r>
              <a:rPr lang="en-US" sz="2000" b="1" dirty="0">
                <a:solidFill>
                  <a:srgbClr val="000000"/>
                </a:solidFill>
                <a:latin typeface="Montserrat Black" pitchFamily="34" charset="0"/>
                <a:ea typeface="Montserrat Black" pitchFamily="34" charset="-122"/>
                <a:cs typeface="Montserrat Black" pitchFamily="34" charset="-120"/>
              </a:rPr>
              <a:t>❓ Vì sao tam giác được dùng nhiều nhất trong đồ họa game?</a:t>
            </a:r>
            <a:endParaRPr lang="en-US" sz="2000" dirty="0">
              <a:solidFill>
                <a:prstClr val="black"/>
              </a:solidFill>
              <a:latin typeface="Calibri" panose="020F0502020204030204"/>
            </a:endParaRPr>
          </a:p>
        </p:txBody>
      </p:sp>
      <p:sp>
        <p:nvSpPr>
          <p:cNvPr id="27" name="Text 24"/>
          <p:cNvSpPr/>
          <p:nvPr/>
        </p:nvSpPr>
        <p:spPr>
          <a:xfrm>
            <a:off x="1099046" y="5160913"/>
            <a:ext cx="10308630" cy="245666"/>
          </a:xfrm>
          <a:prstGeom prst="rect">
            <a:avLst/>
          </a:prstGeom>
          <a:noFill/>
          <a:ln/>
        </p:spPr>
        <p:txBody>
          <a:bodyPr wrap="none" lIns="0" tIns="0" rIns="0" bIns="0" rtlCol="0" anchor="t"/>
          <a:lstStyle/>
          <a:p>
            <a:pPr marL="285739" indent="-285739" defTabSz="761970">
              <a:lnSpc>
                <a:spcPts val="1542"/>
              </a:lnSpc>
              <a:buSzPct val="100000"/>
              <a:buFontTx/>
              <a:buChar char="•"/>
            </a:pPr>
            <a:r>
              <a:rPr lang="en-US" sz="1500" b="1" dirty="0">
                <a:solidFill>
                  <a:srgbClr val="000000"/>
                </a:solidFill>
                <a:latin typeface="Roboto Medium" pitchFamily="34" charset="0"/>
                <a:ea typeface="Roboto Medium" pitchFamily="34" charset="-122"/>
                <a:cs typeface="Roboto Medium" pitchFamily="34" charset="-120"/>
              </a:rPr>
              <a:t>Luôn đồng phẳng:</a:t>
            </a:r>
            <a:r>
              <a:rPr lang="en-US" sz="1500" dirty="0">
                <a:solidFill>
                  <a:srgbClr val="000000"/>
                </a:solidFill>
                <a:latin typeface="Roboto Medium" pitchFamily="34" charset="0"/>
                <a:ea typeface="Roboto Medium" pitchFamily="34" charset="-122"/>
                <a:cs typeface="Roboto Medium" pitchFamily="34" charset="-120"/>
              </a:rPr>
              <a:t> Ba điểm luôn tạo thành một mặt phẳng duy nhất, giúp tính toán và render dễ dàng.</a:t>
            </a:r>
            <a:endParaRPr lang="en-US" sz="1500" dirty="0">
              <a:solidFill>
                <a:prstClr val="black"/>
              </a:solidFill>
              <a:latin typeface="Calibri" panose="020F0502020204030204"/>
            </a:endParaRPr>
          </a:p>
        </p:txBody>
      </p:sp>
      <p:sp>
        <p:nvSpPr>
          <p:cNvPr id="28" name="Text 25"/>
          <p:cNvSpPr/>
          <p:nvPr/>
        </p:nvSpPr>
        <p:spPr>
          <a:xfrm>
            <a:off x="1099046" y="5449540"/>
            <a:ext cx="10308630" cy="245666"/>
          </a:xfrm>
          <a:prstGeom prst="rect">
            <a:avLst/>
          </a:prstGeom>
          <a:noFill/>
          <a:ln/>
        </p:spPr>
        <p:txBody>
          <a:bodyPr wrap="none" lIns="0" tIns="0" rIns="0" bIns="0" rtlCol="0" anchor="t"/>
          <a:lstStyle/>
          <a:p>
            <a:pPr marL="285739" indent="-285739" defTabSz="761970">
              <a:lnSpc>
                <a:spcPts val="1542"/>
              </a:lnSpc>
              <a:buSzPct val="100000"/>
              <a:buFontTx/>
              <a:buChar char="•"/>
            </a:pPr>
            <a:r>
              <a:rPr lang="en-US" sz="1500" b="1" dirty="0">
                <a:solidFill>
                  <a:srgbClr val="000000"/>
                </a:solidFill>
                <a:latin typeface="Roboto Medium" pitchFamily="34" charset="0"/>
                <a:ea typeface="Roboto Medium" pitchFamily="34" charset="-122"/>
                <a:cs typeface="Roboto Medium" pitchFamily="34" charset="-120"/>
              </a:rPr>
              <a:t>Dễ nội suy:</a:t>
            </a:r>
            <a:r>
              <a:rPr lang="en-US" sz="1500" dirty="0">
                <a:solidFill>
                  <a:srgbClr val="000000"/>
                </a:solidFill>
                <a:latin typeface="Roboto Medium" pitchFamily="34" charset="0"/>
                <a:ea typeface="Roboto Medium" pitchFamily="34" charset="-122"/>
                <a:cs typeface="Roboto Medium" pitchFamily="34" charset="-120"/>
              </a:rPr>
              <a:t> Đơn giản để tính toán các giá trị màu, ánh sáng, và texture trên bề mặt.</a:t>
            </a:r>
            <a:endParaRPr lang="en-US" sz="1500" dirty="0">
              <a:solidFill>
                <a:prstClr val="black"/>
              </a:solidFill>
              <a:latin typeface="Calibri" panose="020F0502020204030204"/>
            </a:endParaRPr>
          </a:p>
        </p:txBody>
      </p:sp>
      <p:sp>
        <p:nvSpPr>
          <p:cNvPr id="29" name="Text 26"/>
          <p:cNvSpPr/>
          <p:nvPr/>
        </p:nvSpPr>
        <p:spPr>
          <a:xfrm>
            <a:off x="1099046" y="5738168"/>
            <a:ext cx="10308630" cy="245666"/>
          </a:xfrm>
          <a:prstGeom prst="rect">
            <a:avLst/>
          </a:prstGeom>
          <a:noFill/>
          <a:ln/>
        </p:spPr>
        <p:txBody>
          <a:bodyPr wrap="none" lIns="0" tIns="0" rIns="0" bIns="0" rtlCol="0" anchor="t"/>
          <a:lstStyle/>
          <a:p>
            <a:pPr marL="285739" indent="-285739" defTabSz="761970">
              <a:lnSpc>
                <a:spcPts val="1542"/>
              </a:lnSpc>
              <a:buSzPct val="100000"/>
              <a:buFontTx/>
              <a:buChar char="•"/>
            </a:pPr>
            <a:r>
              <a:rPr lang="en-US" sz="1500" b="1" dirty="0">
                <a:solidFill>
                  <a:srgbClr val="000000"/>
                </a:solidFill>
                <a:latin typeface="Roboto Medium" pitchFamily="34" charset="0"/>
                <a:ea typeface="Roboto Medium" pitchFamily="34" charset="-122"/>
                <a:cs typeface="Roboto Medium" pitchFamily="34" charset="-120"/>
              </a:rPr>
              <a:t>GPU xử lý nhanh:</a:t>
            </a:r>
            <a:r>
              <a:rPr lang="en-US" sz="1500" dirty="0">
                <a:solidFill>
                  <a:srgbClr val="000000"/>
                </a:solidFill>
                <a:latin typeface="Roboto Medium" pitchFamily="34" charset="0"/>
                <a:ea typeface="Roboto Medium" pitchFamily="34" charset="-122"/>
                <a:cs typeface="Roboto Medium" pitchFamily="34" charset="-120"/>
              </a:rPr>
              <a:t> Các GPU hiện đại được tối ưu hóa để xử lý hàng tỷ tam giác mỗi giây, đảm bảo hiệu suất cao.</a:t>
            </a:r>
            <a:endParaRPr lang="en-US" sz="1500" dirty="0">
              <a:solidFill>
                <a:prstClr val="black"/>
              </a:solidFill>
              <a:latin typeface="Calibri" panose="020F0502020204030204"/>
            </a:endParaRPr>
          </a:p>
        </p:txBody>
      </p:sp>
      <p:sp>
        <p:nvSpPr>
          <p:cNvPr id="30" name="Text 27"/>
          <p:cNvSpPr/>
          <p:nvPr/>
        </p:nvSpPr>
        <p:spPr>
          <a:xfrm>
            <a:off x="1099046" y="6026795"/>
            <a:ext cx="10308630" cy="245666"/>
          </a:xfrm>
          <a:prstGeom prst="rect">
            <a:avLst/>
          </a:prstGeom>
          <a:noFill/>
          <a:ln/>
        </p:spPr>
        <p:txBody>
          <a:bodyPr wrap="none" lIns="0" tIns="0" rIns="0" bIns="0" rtlCol="0" anchor="t"/>
          <a:lstStyle/>
          <a:p>
            <a:pPr marL="285739" indent="-285739" defTabSz="761970">
              <a:lnSpc>
                <a:spcPts val="1542"/>
              </a:lnSpc>
              <a:buSzPct val="100000"/>
              <a:buFontTx/>
              <a:buChar char="•"/>
            </a:pPr>
            <a:r>
              <a:rPr lang="en-US" sz="1500" b="1" dirty="0">
                <a:solidFill>
                  <a:srgbClr val="000000"/>
                </a:solidFill>
                <a:latin typeface="Roboto Medium" pitchFamily="34" charset="0"/>
                <a:ea typeface="Roboto Medium" pitchFamily="34" charset="-122"/>
                <a:cs typeface="Roboto Medium" pitchFamily="34" charset="-120"/>
              </a:rPr>
              <a:t>Tam giác hóa:</a:t>
            </a:r>
            <a:r>
              <a:rPr lang="en-US" sz="1500" dirty="0">
                <a:solidFill>
                  <a:srgbClr val="000000"/>
                </a:solidFill>
                <a:latin typeface="Roboto Medium" pitchFamily="34" charset="0"/>
                <a:ea typeface="Roboto Medium" pitchFamily="34" charset="-122"/>
                <a:cs typeface="Roboto Medium" pitchFamily="34" charset="-120"/>
              </a:rPr>
              <a:t> Mọi polygon (đa giác) đều có thể được chia nhỏ thành các tam giác (tam giác hóa).</a:t>
            </a:r>
            <a:endParaRPr lang="en-US" sz="1500" dirty="0">
              <a:solidFill>
                <a:prstClr val="black"/>
              </a:solidFill>
              <a:latin typeface="Calibri" panose="020F0502020204030204"/>
            </a:endParaRPr>
          </a:p>
        </p:txBody>
      </p:sp>
    </p:spTree>
    <p:extLst>
      <p:ext uri="{BB962C8B-B14F-4D97-AF65-F5344CB8AC3E}">
        <p14:creationId xmlns:p14="http://schemas.microsoft.com/office/powerpoint/2010/main" val="1939417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668338"/>
            <a:ext cx="5212755" cy="413444"/>
          </a:xfrm>
          <a:prstGeom prst="rect">
            <a:avLst/>
          </a:prstGeom>
          <a:noFill/>
          <a:ln/>
        </p:spPr>
        <p:txBody>
          <a:bodyPr wrap="none" lIns="0" tIns="0" rIns="0" bIns="0" rtlCol="0" anchor="t"/>
          <a:lstStyle/>
          <a:p>
            <a:pPr defTabSz="761970">
              <a:lnSpc>
                <a:spcPts val="3250"/>
              </a:lnSpc>
            </a:pPr>
            <a:r>
              <a:rPr lang="en-US" sz="2583" b="1" dirty="0">
                <a:solidFill>
                  <a:srgbClr val="1F497D"/>
                </a:solidFill>
                <a:latin typeface="Montserrat Black" pitchFamily="34" charset="0"/>
                <a:ea typeface="Montserrat Black" pitchFamily="34" charset="-122"/>
                <a:cs typeface="Montserrat Black" pitchFamily="34" charset="-120"/>
              </a:rPr>
              <a:t>Convex vs Concave Polygons</a:t>
            </a:r>
            <a:endParaRPr lang="en-US" sz="2583" dirty="0">
              <a:solidFill>
                <a:prstClr val="black"/>
              </a:solidFill>
              <a:latin typeface="Calibri" panose="020F0502020204030204"/>
            </a:endParaRPr>
          </a:p>
        </p:txBody>
      </p:sp>
      <p:sp>
        <p:nvSpPr>
          <p:cNvPr id="3" name="Text 1"/>
          <p:cNvSpPr/>
          <p:nvPr/>
        </p:nvSpPr>
        <p:spPr>
          <a:xfrm>
            <a:off x="661492" y="1412479"/>
            <a:ext cx="2929037" cy="330696"/>
          </a:xfrm>
          <a:prstGeom prst="rect">
            <a:avLst/>
          </a:prstGeom>
          <a:noFill/>
          <a:ln/>
        </p:spPr>
        <p:txBody>
          <a:bodyPr wrap="none" lIns="0" tIns="0" rIns="0" bIns="0" rtlCol="0" anchor="t"/>
          <a:lstStyle/>
          <a:p>
            <a:pPr defTabSz="761970">
              <a:lnSpc>
                <a:spcPts val="2583"/>
              </a:lnSpc>
            </a:pPr>
            <a:r>
              <a:rPr lang="en-US" sz="2083" b="1" dirty="0">
                <a:solidFill>
                  <a:srgbClr val="1F497D"/>
                </a:solidFill>
                <a:latin typeface="Montserrat Black" pitchFamily="34" charset="0"/>
                <a:ea typeface="Montserrat Black" pitchFamily="34" charset="-122"/>
                <a:cs typeface="Montserrat Black" pitchFamily="34" charset="-120"/>
              </a:rPr>
              <a:t>Convex (Đa giác Lồi)</a:t>
            </a:r>
            <a:endParaRPr lang="en-US" sz="2083" dirty="0">
              <a:solidFill>
                <a:prstClr val="black"/>
              </a:solidFill>
              <a:latin typeface="Calibri" panose="020F0502020204030204"/>
            </a:endParaRPr>
          </a:p>
        </p:txBody>
      </p:sp>
      <p:sp>
        <p:nvSpPr>
          <p:cNvPr id="4" name="Text 2"/>
          <p:cNvSpPr/>
          <p:nvPr/>
        </p:nvSpPr>
        <p:spPr>
          <a:xfrm>
            <a:off x="661492" y="1875432"/>
            <a:ext cx="5273179" cy="264617"/>
          </a:xfrm>
          <a:prstGeom prst="rect">
            <a:avLst/>
          </a:prstGeom>
          <a:noFill/>
          <a:ln/>
        </p:spPr>
        <p:txBody>
          <a:bodyPr wrap="none" lIns="0" tIns="0" rIns="0" bIns="0" rtlCol="0" anchor="t"/>
          <a:lstStyle/>
          <a:p>
            <a:pPr marL="285739" indent="-285739" defTabSz="761970">
              <a:lnSpc>
                <a:spcPts val="1667"/>
              </a:lnSpc>
              <a:buSzPct val="100000"/>
              <a:buFontTx/>
              <a:buChar char="•"/>
            </a:pPr>
            <a:r>
              <a:rPr lang="en-US" sz="1333" dirty="0">
                <a:solidFill>
                  <a:srgbClr val="000000"/>
                </a:solidFill>
                <a:latin typeface="Roboto Medium" pitchFamily="34" charset="0"/>
                <a:ea typeface="Roboto Medium" pitchFamily="34" charset="-122"/>
                <a:cs typeface="Roboto Medium" pitchFamily="34" charset="-120"/>
              </a:rPr>
              <a:t>Mọi góc bên trong đều nhỏ hơn 180 độ.</a:t>
            </a:r>
            <a:endParaRPr lang="en-US" sz="1333" dirty="0">
              <a:solidFill>
                <a:prstClr val="black"/>
              </a:solidFill>
              <a:latin typeface="Calibri" panose="020F0502020204030204"/>
            </a:endParaRPr>
          </a:p>
        </p:txBody>
      </p:sp>
      <p:sp>
        <p:nvSpPr>
          <p:cNvPr id="5" name="Text 3"/>
          <p:cNvSpPr/>
          <p:nvPr/>
        </p:nvSpPr>
        <p:spPr>
          <a:xfrm>
            <a:off x="661492" y="2186285"/>
            <a:ext cx="5921087" cy="529233"/>
          </a:xfrm>
          <a:prstGeom prst="rect">
            <a:avLst/>
          </a:prstGeom>
          <a:noFill/>
          <a:ln/>
        </p:spPr>
        <p:txBody>
          <a:bodyPr wrap="square" lIns="0" tIns="0" rIns="0" bIns="0" rtlCol="0" anchor="t"/>
          <a:lstStyle/>
          <a:p>
            <a:pPr marL="285739" indent="-285739" defTabSz="761970">
              <a:lnSpc>
                <a:spcPts val="1667"/>
              </a:lnSpc>
              <a:buSzPct val="100000"/>
              <a:buFontTx/>
              <a:buChar char="•"/>
            </a:pPr>
            <a:r>
              <a:rPr lang="en-US" sz="1333" dirty="0">
                <a:solidFill>
                  <a:srgbClr val="000000"/>
                </a:solidFill>
                <a:latin typeface="Roboto Medium" pitchFamily="34" charset="0"/>
                <a:ea typeface="Roboto Medium" pitchFamily="34" charset="-122"/>
                <a:cs typeface="Roboto Medium" pitchFamily="34" charset="-120"/>
              </a:rPr>
              <a:t>Tất cả các đỉnh của đa giác đều nằm ở một phía của bất kỳ cạnh nào.</a:t>
            </a:r>
            <a:endParaRPr lang="en-US" sz="1333" dirty="0">
              <a:solidFill>
                <a:prstClr val="black"/>
              </a:solidFill>
              <a:latin typeface="Calibri" panose="020F0502020204030204"/>
            </a:endParaRPr>
          </a:p>
        </p:txBody>
      </p:sp>
      <p:sp>
        <p:nvSpPr>
          <p:cNvPr id="6" name="Text 4"/>
          <p:cNvSpPr/>
          <p:nvPr/>
        </p:nvSpPr>
        <p:spPr>
          <a:xfrm>
            <a:off x="661492" y="2486158"/>
            <a:ext cx="5273179" cy="264617"/>
          </a:xfrm>
          <a:prstGeom prst="rect">
            <a:avLst/>
          </a:prstGeom>
          <a:noFill/>
          <a:ln/>
        </p:spPr>
        <p:txBody>
          <a:bodyPr wrap="none" lIns="0" tIns="0" rIns="0" bIns="0" rtlCol="0" anchor="t"/>
          <a:lstStyle/>
          <a:p>
            <a:pPr marL="285739" indent="-285739" defTabSz="761970">
              <a:lnSpc>
                <a:spcPts val="1667"/>
              </a:lnSpc>
              <a:buSzPct val="100000"/>
              <a:buFontTx/>
              <a:buChar char="•"/>
            </a:pPr>
            <a:r>
              <a:rPr lang="en-US" sz="1333" dirty="0">
                <a:solidFill>
                  <a:srgbClr val="000000"/>
                </a:solidFill>
                <a:latin typeface="Roboto Medium" pitchFamily="34" charset="0"/>
                <a:ea typeface="Roboto Medium" pitchFamily="34" charset="-122"/>
                <a:cs typeface="Roboto Medium" pitchFamily="34" charset="-120"/>
              </a:rPr>
              <a:t>Đặc biệt </a:t>
            </a:r>
            <a:r>
              <a:rPr lang="en-US" sz="1333" b="1" dirty="0">
                <a:solidFill>
                  <a:srgbClr val="000000"/>
                </a:solidFill>
                <a:latin typeface="Roboto Medium" pitchFamily="34" charset="0"/>
                <a:ea typeface="Roboto Medium" pitchFamily="34" charset="-122"/>
                <a:cs typeface="Roboto Medium" pitchFamily="34" charset="-120"/>
              </a:rPr>
              <a:t>dễ xử lý</a:t>
            </a:r>
            <a:r>
              <a:rPr lang="en-US" sz="1333" dirty="0">
                <a:solidFill>
                  <a:srgbClr val="000000"/>
                </a:solidFill>
                <a:latin typeface="Roboto Medium" pitchFamily="34" charset="0"/>
                <a:ea typeface="Roboto Medium" pitchFamily="34" charset="-122"/>
                <a:cs typeface="Roboto Medium" pitchFamily="34" charset="-120"/>
              </a:rPr>
              <a:t> trong đồ họa máy tính, là dạng lý tưởng cho GPU.</a:t>
            </a:r>
            <a:endParaRPr lang="en-US" sz="1333" dirty="0">
              <a:solidFill>
                <a:prstClr val="black"/>
              </a:solidFill>
              <a:latin typeface="Calibri" panose="020F0502020204030204"/>
            </a:endParaRPr>
          </a:p>
        </p:txBody>
      </p:sp>
      <p:sp>
        <p:nvSpPr>
          <p:cNvPr id="7" name="Text 5"/>
          <p:cNvSpPr/>
          <p:nvPr/>
        </p:nvSpPr>
        <p:spPr>
          <a:xfrm>
            <a:off x="627656" y="2856327"/>
            <a:ext cx="3285629" cy="330696"/>
          </a:xfrm>
          <a:prstGeom prst="rect">
            <a:avLst/>
          </a:prstGeom>
          <a:noFill/>
          <a:ln/>
        </p:spPr>
        <p:txBody>
          <a:bodyPr wrap="none" lIns="0" tIns="0" rIns="0" bIns="0" rtlCol="0" anchor="t"/>
          <a:lstStyle/>
          <a:p>
            <a:pPr defTabSz="761970">
              <a:lnSpc>
                <a:spcPts val="2583"/>
              </a:lnSpc>
            </a:pPr>
            <a:r>
              <a:rPr lang="en-US" sz="2083" b="1" dirty="0">
                <a:solidFill>
                  <a:srgbClr val="1F497D"/>
                </a:solidFill>
                <a:latin typeface="Montserrat Black" pitchFamily="34" charset="0"/>
                <a:ea typeface="Montserrat Black" pitchFamily="34" charset="-122"/>
                <a:cs typeface="Montserrat Black" pitchFamily="34" charset="-120"/>
              </a:rPr>
              <a:t>Concave (Đa giác Lõm)</a:t>
            </a:r>
            <a:endParaRPr lang="en-US" sz="2083" dirty="0">
              <a:solidFill>
                <a:prstClr val="black"/>
              </a:solidFill>
              <a:latin typeface="Calibri" panose="020F0502020204030204"/>
            </a:endParaRPr>
          </a:p>
        </p:txBody>
      </p:sp>
      <p:sp>
        <p:nvSpPr>
          <p:cNvPr id="8" name="Text 6"/>
          <p:cNvSpPr/>
          <p:nvPr/>
        </p:nvSpPr>
        <p:spPr>
          <a:xfrm>
            <a:off x="627656" y="3319281"/>
            <a:ext cx="5273179" cy="264617"/>
          </a:xfrm>
          <a:prstGeom prst="rect">
            <a:avLst/>
          </a:prstGeom>
          <a:noFill/>
          <a:ln/>
        </p:spPr>
        <p:txBody>
          <a:bodyPr wrap="none" lIns="0" tIns="0" rIns="0" bIns="0" rtlCol="0" anchor="t"/>
          <a:lstStyle/>
          <a:p>
            <a:pPr marL="285739" indent="-285739" defTabSz="761970">
              <a:lnSpc>
                <a:spcPts val="1667"/>
              </a:lnSpc>
              <a:buSzPct val="100000"/>
              <a:buFontTx/>
              <a:buChar char="•"/>
            </a:pPr>
            <a:r>
              <a:rPr lang="en-US" sz="1333" dirty="0">
                <a:solidFill>
                  <a:srgbClr val="000000"/>
                </a:solidFill>
                <a:latin typeface="Roboto Medium" pitchFamily="34" charset="0"/>
                <a:ea typeface="Roboto Medium" pitchFamily="34" charset="-122"/>
                <a:cs typeface="Roboto Medium" pitchFamily="34" charset="-120"/>
              </a:rPr>
              <a:t>Có ít nhất một góc bên trong lớn hơn 180 độ.</a:t>
            </a:r>
            <a:endParaRPr lang="en-US" sz="1333" dirty="0">
              <a:solidFill>
                <a:prstClr val="black"/>
              </a:solidFill>
              <a:latin typeface="Calibri" panose="020F0502020204030204"/>
            </a:endParaRPr>
          </a:p>
        </p:txBody>
      </p:sp>
      <p:sp>
        <p:nvSpPr>
          <p:cNvPr id="9" name="Text 7"/>
          <p:cNvSpPr/>
          <p:nvPr/>
        </p:nvSpPr>
        <p:spPr>
          <a:xfrm>
            <a:off x="627656" y="3630134"/>
            <a:ext cx="6110029" cy="529233"/>
          </a:xfrm>
          <a:prstGeom prst="rect">
            <a:avLst/>
          </a:prstGeom>
          <a:noFill/>
          <a:ln/>
        </p:spPr>
        <p:txBody>
          <a:bodyPr wrap="square" lIns="0" tIns="0" rIns="0" bIns="0" rtlCol="0" anchor="t"/>
          <a:lstStyle/>
          <a:p>
            <a:pPr marL="285739" indent="-285739" defTabSz="761970">
              <a:lnSpc>
                <a:spcPts val="1667"/>
              </a:lnSpc>
              <a:buSzPct val="100000"/>
              <a:buFontTx/>
              <a:buChar char="•"/>
            </a:pPr>
            <a:r>
              <a:rPr lang="en-US" sz="1333" dirty="0">
                <a:solidFill>
                  <a:srgbClr val="000000"/>
                </a:solidFill>
                <a:latin typeface="Roboto Medium" pitchFamily="34" charset="0"/>
                <a:ea typeface="Roboto Medium" pitchFamily="34" charset="-122"/>
                <a:cs typeface="Roboto Medium" pitchFamily="34" charset="-120"/>
              </a:rPr>
              <a:t>Có ít nhất một cạnh mà khi kéo dài, nó sẽ cắt qua phần còn lại của đa giác.</a:t>
            </a:r>
            <a:endParaRPr lang="en-US" sz="1333" dirty="0">
              <a:solidFill>
                <a:prstClr val="black"/>
              </a:solidFill>
              <a:latin typeface="Calibri" panose="020F0502020204030204"/>
            </a:endParaRPr>
          </a:p>
        </p:txBody>
      </p:sp>
      <p:sp>
        <p:nvSpPr>
          <p:cNvPr id="10" name="Text 8"/>
          <p:cNvSpPr/>
          <p:nvPr/>
        </p:nvSpPr>
        <p:spPr>
          <a:xfrm>
            <a:off x="627655" y="4000086"/>
            <a:ext cx="5988760" cy="529233"/>
          </a:xfrm>
          <a:prstGeom prst="rect">
            <a:avLst/>
          </a:prstGeom>
          <a:noFill/>
          <a:ln/>
        </p:spPr>
        <p:txBody>
          <a:bodyPr wrap="square" lIns="0" tIns="0" rIns="0" bIns="0" rtlCol="0" anchor="t"/>
          <a:lstStyle/>
          <a:p>
            <a:pPr marL="285739" indent="-285739" defTabSz="761970">
              <a:lnSpc>
                <a:spcPts val="1667"/>
              </a:lnSpc>
              <a:buSzPct val="100000"/>
              <a:buFontTx/>
              <a:buChar char="•"/>
            </a:pPr>
            <a:r>
              <a:rPr lang="en-US" sz="1333" b="1" dirty="0">
                <a:solidFill>
                  <a:srgbClr val="000000"/>
                </a:solidFill>
                <a:latin typeface="Roboto Medium" pitchFamily="34" charset="0"/>
                <a:ea typeface="Roboto Medium" pitchFamily="34" charset="-122"/>
                <a:cs typeface="Roboto Medium" pitchFamily="34" charset="-120"/>
              </a:rPr>
              <a:t>Khó xử lý trực tiếp</a:t>
            </a:r>
            <a:r>
              <a:rPr lang="en-US" sz="1333" dirty="0">
                <a:solidFill>
                  <a:srgbClr val="000000"/>
                </a:solidFill>
                <a:latin typeface="Roboto Medium" pitchFamily="34" charset="0"/>
                <a:ea typeface="Roboto Medium" pitchFamily="34" charset="-122"/>
                <a:cs typeface="Roboto Medium" pitchFamily="34" charset="-120"/>
              </a:rPr>
              <a:t> bởi GPU, cần phải được "tam giác hóa" hoặc chia nhỏ.</a:t>
            </a:r>
            <a:endParaRPr lang="en-US" sz="1333" dirty="0">
              <a:solidFill>
                <a:prstClr val="black"/>
              </a:solidFill>
              <a:latin typeface="Calibri" panose="020F0502020204030204"/>
            </a:endParaRPr>
          </a:p>
        </p:txBody>
      </p:sp>
      <p:sp>
        <p:nvSpPr>
          <p:cNvPr id="11" name="Text 9"/>
          <p:cNvSpPr/>
          <p:nvPr/>
        </p:nvSpPr>
        <p:spPr>
          <a:xfrm>
            <a:off x="661492" y="3535660"/>
            <a:ext cx="2913658" cy="248047"/>
          </a:xfrm>
          <a:prstGeom prst="rect">
            <a:avLst/>
          </a:prstGeom>
          <a:noFill/>
          <a:ln/>
        </p:spPr>
        <p:txBody>
          <a:bodyPr wrap="none" lIns="0" tIns="0" rIns="0" bIns="0" rtlCol="0" anchor="t"/>
          <a:lstStyle/>
          <a:p>
            <a:pPr defTabSz="761970">
              <a:lnSpc>
                <a:spcPts val="1917"/>
              </a:lnSpc>
            </a:pPr>
            <a:endParaRPr lang="en-US" sz="1542" dirty="0">
              <a:solidFill>
                <a:prstClr val="black"/>
              </a:solidFill>
              <a:latin typeface="Calibri" panose="020F0502020204030204"/>
            </a:endParaRPr>
          </a:p>
        </p:txBody>
      </p:sp>
      <p:sp>
        <p:nvSpPr>
          <p:cNvPr id="14" name="Shape 12"/>
          <p:cNvSpPr/>
          <p:nvPr/>
        </p:nvSpPr>
        <p:spPr>
          <a:xfrm>
            <a:off x="661492" y="4706442"/>
            <a:ext cx="10869018" cy="1483221"/>
          </a:xfrm>
          <a:prstGeom prst="roundRect">
            <a:avLst>
              <a:gd name="adj" fmla="val 3747"/>
            </a:avLst>
          </a:prstGeom>
          <a:solidFill>
            <a:srgbClr val="F9B8B8"/>
          </a:solidFill>
          <a:ln/>
        </p:spPr>
      </p:sp>
      <p:pic>
        <p:nvPicPr>
          <p:cNvPr id="15" name="Image 0" descr="preencoded.png"/>
          <p:cNvPicPr>
            <a:picLocks noChangeAspect="1"/>
          </p:cNvPicPr>
          <p:nvPr/>
        </p:nvPicPr>
        <p:blipFill>
          <a:blip r:embed="rId3"/>
          <a:stretch>
            <a:fillRect/>
          </a:stretch>
        </p:blipFill>
        <p:spPr>
          <a:xfrm>
            <a:off x="793750" y="4885829"/>
            <a:ext cx="206673" cy="165298"/>
          </a:xfrm>
          <a:prstGeom prst="rect">
            <a:avLst/>
          </a:prstGeom>
        </p:spPr>
      </p:pic>
      <p:sp>
        <p:nvSpPr>
          <p:cNvPr id="16" name="Text 13"/>
          <p:cNvSpPr/>
          <p:nvPr/>
        </p:nvSpPr>
        <p:spPr>
          <a:xfrm>
            <a:off x="1132682" y="4871740"/>
            <a:ext cx="4104183" cy="206673"/>
          </a:xfrm>
          <a:prstGeom prst="rect">
            <a:avLst/>
          </a:prstGeom>
          <a:noFill/>
          <a:ln/>
        </p:spPr>
        <p:txBody>
          <a:bodyPr wrap="none" lIns="0" tIns="0" rIns="0" bIns="0" rtlCol="0" anchor="t"/>
          <a:lstStyle/>
          <a:p>
            <a:pPr defTabSz="761970">
              <a:lnSpc>
                <a:spcPts val="1625"/>
              </a:lnSpc>
            </a:pPr>
            <a:r>
              <a:rPr lang="en-US" sz="1292" b="1" dirty="0">
                <a:solidFill>
                  <a:srgbClr val="000000"/>
                </a:solidFill>
                <a:latin typeface="Montserrat Black" pitchFamily="34" charset="0"/>
                <a:ea typeface="Montserrat Black" pitchFamily="34" charset="-122"/>
                <a:cs typeface="Montserrat Black" pitchFamily="34" charset="-120"/>
              </a:rPr>
              <a:t>❓ GPU có xử lý trực tiếp polygon lõm không?</a:t>
            </a:r>
            <a:endParaRPr lang="en-US" sz="1292" dirty="0">
              <a:solidFill>
                <a:prstClr val="black"/>
              </a:solidFill>
              <a:latin typeface="Calibri" panose="020F0502020204030204"/>
            </a:endParaRPr>
          </a:p>
        </p:txBody>
      </p:sp>
      <p:sp>
        <p:nvSpPr>
          <p:cNvPr id="17" name="Text 14"/>
          <p:cNvSpPr/>
          <p:nvPr/>
        </p:nvSpPr>
        <p:spPr>
          <a:xfrm>
            <a:off x="1132682" y="5210671"/>
            <a:ext cx="10265569" cy="793849"/>
          </a:xfrm>
          <a:prstGeom prst="rect">
            <a:avLst/>
          </a:prstGeom>
          <a:noFill/>
          <a:ln/>
        </p:spPr>
        <p:txBody>
          <a:bodyPr wrap="square" lIns="0" tIns="0" rIns="0" bIns="0" rtlCol="0" anchor="t"/>
          <a:lstStyle/>
          <a:p>
            <a:pPr algn="just" defTabSz="761970">
              <a:lnSpc>
                <a:spcPts val="2083"/>
              </a:lnSpc>
            </a:pPr>
            <a:r>
              <a:rPr lang="en-US" sz="1333" dirty="0">
                <a:solidFill>
                  <a:srgbClr val="000000"/>
                </a:solidFill>
                <a:latin typeface="Roboto Medium" pitchFamily="34" charset="0"/>
                <a:ea typeface="Roboto Medium" pitchFamily="34" charset="-122"/>
                <a:cs typeface="Roboto Medium" pitchFamily="34" charset="-120"/>
              </a:rPr>
              <a:t>Không, GPU </a:t>
            </a:r>
            <a:r>
              <a:rPr lang="en-US" sz="1333" b="1" dirty="0">
                <a:solidFill>
                  <a:srgbClr val="000000"/>
                </a:solidFill>
                <a:latin typeface="Roboto Medium" pitchFamily="34" charset="0"/>
                <a:ea typeface="Roboto Medium" pitchFamily="34" charset="-122"/>
                <a:cs typeface="Roboto Medium" pitchFamily="34" charset="-120"/>
              </a:rPr>
              <a:t>không thích</a:t>
            </a:r>
            <a:r>
              <a:rPr lang="en-US" sz="1333" dirty="0">
                <a:solidFill>
                  <a:srgbClr val="000000"/>
                </a:solidFill>
                <a:latin typeface="Roboto Medium" pitchFamily="34" charset="0"/>
                <a:ea typeface="Roboto Medium" pitchFamily="34" charset="-122"/>
                <a:cs typeface="Roboto Medium" pitchFamily="34" charset="-120"/>
              </a:rPr>
              <a:t> đa giác lõm. Các thuật toán đồ họa thường yêu cầu các hình học lồi để tối ưu tính toán. Vì vậy, giải pháp là luôn </a:t>
            </a:r>
            <a:r>
              <a:rPr lang="en-US" sz="1333" b="1" dirty="0">
                <a:solidFill>
                  <a:srgbClr val="000000"/>
                </a:solidFill>
                <a:latin typeface="Roboto Medium" pitchFamily="34" charset="0"/>
                <a:ea typeface="Roboto Medium" pitchFamily="34" charset="-122"/>
                <a:cs typeface="Roboto Medium" pitchFamily="34" charset="-120"/>
              </a:rPr>
              <a:t>chia nhỏ đa giác lõm thành các tam giác</a:t>
            </a:r>
            <a:r>
              <a:rPr lang="en-US" sz="1333" dirty="0">
                <a:solidFill>
                  <a:srgbClr val="000000"/>
                </a:solidFill>
                <a:latin typeface="Roboto Medium" pitchFamily="34" charset="0"/>
                <a:ea typeface="Roboto Medium" pitchFamily="34" charset="-122"/>
                <a:cs typeface="Roboto Medium" pitchFamily="34" charset="-120"/>
              </a:rPr>
              <a:t> nhỏ hơn. Đây là lý do tại sao các model khi import vào engine game thường đã được tam giác hóa sẵn.</a:t>
            </a:r>
            <a:endParaRPr lang="en-US" sz="1333" dirty="0">
              <a:solidFill>
                <a:prstClr val="black"/>
              </a:solidFill>
              <a:latin typeface="Calibri" panose="020F0502020204030204"/>
            </a:endParaRPr>
          </a:p>
        </p:txBody>
      </p:sp>
      <p:pic>
        <p:nvPicPr>
          <p:cNvPr id="18" name="Picture 17">
            <a:extLst>
              <a:ext uri="{FF2B5EF4-FFF2-40B4-BE49-F238E27FC236}">
                <a16:creationId xmlns:a16="http://schemas.microsoft.com/office/drawing/2014/main" id="{3033B525-EE9E-4442-B327-BE19EE6184F3}"/>
              </a:ext>
            </a:extLst>
          </p:cNvPr>
          <p:cNvPicPr>
            <a:picLocks noChangeAspect="1"/>
          </p:cNvPicPr>
          <p:nvPr/>
        </p:nvPicPr>
        <p:blipFill>
          <a:blip r:embed="rId4"/>
          <a:stretch>
            <a:fillRect/>
          </a:stretch>
        </p:blipFill>
        <p:spPr>
          <a:xfrm>
            <a:off x="6616415" y="457200"/>
            <a:ext cx="4216178" cy="4216178"/>
          </a:xfrm>
          <a:prstGeom prst="rect">
            <a:avLst/>
          </a:prstGeom>
        </p:spPr>
      </p:pic>
    </p:spTree>
    <p:extLst>
      <p:ext uri="{BB962C8B-B14F-4D97-AF65-F5344CB8AC3E}">
        <p14:creationId xmlns:p14="http://schemas.microsoft.com/office/powerpoint/2010/main" val="3285365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733253" y="932346"/>
            <a:ext cx="4725492" cy="590649"/>
          </a:xfrm>
          <a:prstGeom prst="rect">
            <a:avLst/>
          </a:prstGeom>
          <a:noFill/>
          <a:ln/>
        </p:spPr>
        <p:txBody>
          <a:bodyPr wrap="none" lIns="0" tIns="0" rIns="0" bIns="0" rtlCol="0" anchor="t"/>
          <a:lstStyle/>
          <a:p>
            <a:pPr algn="ctr">
              <a:lnSpc>
                <a:spcPts val="4625"/>
              </a:lnSpc>
            </a:pPr>
            <a:r>
              <a:rPr lang="en-US" sz="3708" b="1" dirty="0">
                <a:solidFill>
                  <a:srgbClr val="1F497D"/>
                </a:solidFill>
                <a:latin typeface="Montserrat Black" pitchFamily="34" charset="0"/>
                <a:ea typeface="Montserrat Black" pitchFamily="34" charset="-122"/>
                <a:cs typeface="Montserrat Black" pitchFamily="34" charset="-120"/>
              </a:rPr>
              <a:t>Thông tin </a:t>
            </a:r>
            <a:r>
              <a:rPr lang="en-US" sz="3708" b="1" dirty="0" err="1">
                <a:solidFill>
                  <a:srgbClr val="1F497D"/>
                </a:solidFill>
                <a:latin typeface="Montserrat Black" pitchFamily="34" charset="0"/>
                <a:ea typeface="Montserrat Black" pitchFamily="34" charset="-122"/>
                <a:cs typeface="Montserrat Black" pitchFamily="34" charset="-120"/>
              </a:rPr>
              <a:t>môn</a:t>
            </a:r>
            <a:r>
              <a:rPr lang="en-US" sz="3708" b="1" dirty="0">
                <a:solidFill>
                  <a:srgbClr val="1F497D"/>
                </a:solidFill>
                <a:latin typeface="Montserrat Black" pitchFamily="34" charset="0"/>
                <a:ea typeface="Montserrat Black" pitchFamily="34" charset="-122"/>
                <a:cs typeface="Montserrat Black" pitchFamily="34" charset="-120"/>
              </a:rPr>
              <a:t> </a:t>
            </a:r>
            <a:r>
              <a:rPr lang="en-US" sz="3708" b="1" dirty="0" err="1">
                <a:solidFill>
                  <a:srgbClr val="1F497D"/>
                </a:solidFill>
                <a:latin typeface="Montserrat Black" pitchFamily="34" charset="0"/>
                <a:ea typeface="Montserrat Black" pitchFamily="34" charset="-122"/>
                <a:cs typeface="Montserrat Black" pitchFamily="34" charset="-120"/>
              </a:rPr>
              <a:t>học</a:t>
            </a:r>
            <a:endParaRPr lang="en-US" sz="3708" b="1" dirty="0">
              <a:solidFill>
                <a:srgbClr val="1F497D"/>
              </a:solidFill>
              <a:latin typeface="Montserrat Black" pitchFamily="34" charset="0"/>
              <a:ea typeface="Montserrat Black" pitchFamily="34" charset="-122"/>
              <a:cs typeface="Montserrat Black" pitchFamily="34" charset="-120"/>
            </a:endParaRPr>
          </a:p>
        </p:txBody>
      </p:sp>
      <p:sp>
        <p:nvSpPr>
          <p:cNvPr id="3" name="Text 1"/>
          <p:cNvSpPr/>
          <p:nvPr/>
        </p:nvSpPr>
        <p:spPr>
          <a:xfrm>
            <a:off x="1066800" y="1600200"/>
            <a:ext cx="10869018" cy="377924"/>
          </a:xfrm>
          <a:prstGeom prst="rect">
            <a:avLst/>
          </a:prstGeom>
          <a:noFill/>
          <a:ln/>
        </p:spPr>
        <p:txBody>
          <a:bodyPr wrap="none" lIns="0" tIns="0" rIns="0" bIns="0" rtlCol="0" anchor="t"/>
          <a:lstStyle/>
          <a:p>
            <a:pPr marL="457200" indent="-457200">
              <a:lnSpc>
                <a:spcPct val="150000"/>
              </a:lnSpc>
              <a:buSzPct val="100000"/>
              <a:buFont typeface="Arial" panose="020B0604020202020204" pitchFamily="34" charset="0"/>
              <a:buChar char="•"/>
            </a:pPr>
            <a:r>
              <a:rPr lang="en-US" sz="2800" i="1" dirty="0" err="1">
                <a:solidFill>
                  <a:srgbClr val="000000"/>
                </a:solidFill>
                <a:latin typeface="Roboto Medium" pitchFamily="34" charset="0"/>
                <a:ea typeface="Roboto Medium" pitchFamily="34" charset="-122"/>
                <a:cs typeface="Roboto Medium" pitchFamily="34" charset="-120"/>
              </a:rPr>
              <a:t>Mã</a:t>
            </a:r>
            <a:r>
              <a:rPr lang="en-US" sz="2800" i="1" dirty="0">
                <a:solidFill>
                  <a:srgbClr val="000000"/>
                </a:solidFill>
                <a:latin typeface="Roboto Medium" pitchFamily="34" charset="0"/>
                <a:ea typeface="Roboto Medium" pitchFamily="34" charset="-122"/>
                <a:cs typeface="Roboto Medium" pitchFamily="34" charset="-120"/>
              </a:rPr>
              <a:t> </a:t>
            </a:r>
            <a:r>
              <a:rPr lang="en-US" sz="2800" i="1" dirty="0" err="1">
                <a:solidFill>
                  <a:srgbClr val="000000"/>
                </a:solidFill>
                <a:latin typeface="Roboto Medium" pitchFamily="34" charset="0"/>
                <a:ea typeface="Roboto Medium" pitchFamily="34" charset="-122"/>
                <a:cs typeface="Roboto Medium" pitchFamily="34" charset="-120"/>
              </a:rPr>
              <a:t>môn</a:t>
            </a:r>
            <a:r>
              <a:rPr lang="en-US" sz="2800" i="1" dirty="0">
                <a:solidFill>
                  <a:srgbClr val="000000"/>
                </a:solidFill>
                <a:latin typeface="Roboto Medium" pitchFamily="34" charset="0"/>
                <a:ea typeface="Roboto Medium" pitchFamily="34" charset="-122"/>
                <a:cs typeface="Roboto Medium" pitchFamily="34" charset="-120"/>
              </a:rPr>
              <a:t> </a:t>
            </a:r>
            <a:r>
              <a:rPr lang="en-US" sz="2800" i="1" dirty="0" err="1">
                <a:solidFill>
                  <a:srgbClr val="000000"/>
                </a:solidFill>
                <a:latin typeface="Roboto Medium" pitchFamily="34" charset="0"/>
                <a:ea typeface="Roboto Medium" pitchFamily="34" charset="-122"/>
                <a:cs typeface="Roboto Medium" pitchFamily="34" charset="-120"/>
              </a:rPr>
              <a:t>học</a:t>
            </a:r>
            <a:r>
              <a:rPr lang="en-US" sz="2800" i="1" dirty="0">
                <a:solidFill>
                  <a:srgbClr val="000000"/>
                </a:solidFill>
                <a:latin typeface="Roboto Medium" pitchFamily="34" charset="0"/>
                <a:ea typeface="Roboto Medium" pitchFamily="34" charset="-122"/>
                <a:cs typeface="Roboto Medium" pitchFamily="34" charset="-120"/>
              </a:rPr>
              <a:t>: CDI1301 </a:t>
            </a:r>
          </a:p>
          <a:p>
            <a:pPr marL="457200" indent="-457200">
              <a:lnSpc>
                <a:spcPct val="150000"/>
              </a:lnSpc>
              <a:buSzPct val="100000"/>
              <a:buFont typeface="Arial" panose="020B0604020202020204" pitchFamily="34" charset="0"/>
              <a:buChar char="•"/>
            </a:pPr>
            <a:r>
              <a:rPr lang="en-US" sz="2667" i="1" dirty="0" err="1">
                <a:solidFill>
                  <a:srgbClr val="000000"/>
                </a:solidFill>
                <a:latin typeface="Roboto Medium" pitchFamily="34" charset="0"/>
                <a:ea typeface="Roboto Medium" pitchFamily="34" charset="-122"/>
                <a:cs typeface="Roboto Medium" pitchFamily="34" charset="-120"/>
              </a:rPr>
              <a:t>Tên</a:t>
            </a:r>
            <a:r>
              <a:rPr lang="en-US" sz="2667" i="1" dirty="0">
                <a:solidFill>
                  <a:srgbClr val="000000"/>
                </a:solidFill>
                <a:latin typeface="Roboto Medium" pitchFamily="34" charset="0"/>
                <a:ea typeface="Roboto Medium" pitchFamily="34" charset="-122"/>
                <a:cs typeface="Roboto Medium" pitchFamily="34" charset="-120"/>
              </a:rPr>
              <a:t> </a:t>
            </a:r>
            <a:r>
              <a:rPr lang="en-US" sz="2667" i="1" dirty="0" err="1">
                <a:solidFill>
                  <a:srgbClr val="000000"/>
                </a:solidFill>
                <a:latin typeface="Roboto Medium" pitchFamily="34" charset="0"/>
                <a:ea typeface="Roboto Medium" pitchFamily="34" charset="-122"/>
                <a:cs typeface="Roboto Medium" pitchFamily="34" charset="-120"/>
              </a:rPr>
              <a:t>môn</a:t>
            </a:r>
            <a:r>
              <a:rPr lang="en-US" sz="2667" i="1" dirty="0">
                <a:solidFill>
                  <a:srgbClr val="000000"/>
                </a:solidFill>
                <a:latin typeface="Roboto Medium" pitchFamily="34" charset="0"/>
                <a:ea typeface="Roboto Medium" pitchFamily="34" charset="-122"/>
                <a:cs typeface="Roboto Medium" pitchFamily="34" charset="-120"/>
              </a:rPr>
              <a:t> </a:t>
            </a:r>
            <a:r>
              <a:rPr lang="en-US" sz="2667" i="1" dirty="0" err="1">
                <a:solidFill>
                  <a:srgbClr val="000000"/>
                </a:solidFill>
                <a:latin typeface="Roboto Medium" pitchFamily="34" charset="0"/>
                <a:ea typeface="Roboto Medium" pitchFamily="34" charset="-122"/>
                <a:cs typeface="Roboto Medium" pitchFamily="34" charset="-120"/>
              </a:rPr>
              <a:t>học</a:t>
            </a:r>
            <a:r>
              <a:rPr lang="en-US" sz="2667" i="1" dirty="0">
                <a:solidFill>
                  <a:srgbClr val="000000"/>
                </a:solidFill>
                <a:latin typeface="Roboto Medium" pitchFamily="34" charset="0"/>
                <a:ea typeface="Roboto Medium" pitchFamily="34" charset="-122"/>
                <a:cs typeface="Roboto Medium" pitchFamily="34" charset="-120"/>
              </a:rPr>
              <a:t>: </a:t>
            </a:r>
            <a:r>
              <a:rPr lang="en-US" sz="2667" i="1" dirty="0" err="1">
                <a:solidFill>
                  <a:srgbClr val="000000"/>
                </a:solidFill>
                <a:latin typeface="Roboto Medium" pitchFamily="34" charset="0"/>
                <a:ea typeface="Roboto Medium" pitchFamily="34" charset="-122"/>
                <a:cs typeface="Roboto Medium" pitchFamily="34" charset="-120"/>
              </a:rPr>
              <a:t>Lập</a:t>
            </a:r>
            <a:r>
              <a:rPr lang="en-US" sz="2667" i="1" dirty="0">
                <a:solidFill>
                  <a:srgbClr val="000000"/>
                </a:solidFill>
                <a:latin typeface="Roboto Medium" pitchFamily="34" charset="0"/>
                <a:ea typeface="Roboto Medium" pitchFamily="34" charset="-122"/>
                <a:cs typeface="Roboto Medium" pitchFamily="34" charset="-120"/>
              </a:rPr>
              <a:t> </a:t>
            </a:r>
            <a:r>
              <a:rPr lang="en-US" sz="2667" i="1" dirty="0" err="1">
                <a:solidFill>
                  <a:srgbClr val="000000"/>
                </a:solidFill>
                <a:latin typeface="Roboto Medium" pitchFamily="34" charset="0"/>
                <a:ea typeface="Roboto Medium" pitchFamily="34" charset="-122"/>
                <a:cs typeface="Roboto Medium" pitchFamily="34" charset="-120"/>
              </a:rPr>
              <a:t>trình</a:t>
            </a:r>
            <a:r>
              <a:rPr lang="en-US" sz="2667" i="1" dirty="0">
                <a:solidFill>
                  <a:srgbClr val="000000"/>
                </a:solidFill>
                <a:latin typeface="Roboto Medium" pitchFamily="34" charset="0"/>
                <a:ea typeface="Roboto Medium" pitchFamily="34" charset="-122"/>
                <a:cs typeface="Roboto Medium" pitchFamily="34" charset="-120"/>
              </a:rPr>
              <a:t> </a:t>
            </a:r>
            <a:r>
              <a:rPr lang="en-US" sz="2667" i="1" dirty="0" err="1">
                <a:solidFill>
                  <a:srgbClr val="000000"/>
                </a:solidFill>
                <a:latin typeface="Roboto Medium" pitchFamily="34" charset="0"/>
                <a:ea typeface="Roboto Medium" pitchFamily="34" charset="-122"/>
                <a:cs typeface="Roboto Medium" pitchFamily="34" charset="-120"/>
              </a:rPr>
              <a:t>đồ</a:t>
            </a:r>
            <a:r>
              <a:rPr lang="en-US" sz="2667" i="1" dirty="0">
                <a:solidFill>
                  <a:srgbClr val="000000"/>
                </a:solidFill>
                <a:latin typeface="Roboto Medium" pitchFamily="34" charset="0"/>
                <a:ea typeface="Roboto Medium" pitchFamily="34" charset="-122"/>
                <a:cs typeface="Roboto Medium" pitchFamily="34" charset="-120"/>
              </a:rPr>
              <a:t> </a:t>
            </a:r>
            <a:r>
              <a:rPr lang="en-US" sz="2667" i="1" dirty="0" err="1">
                <a:solidFill>
                  <a:srgbClr val="000000"/>
                </a:solidFill>
                <a:latin typeface="Roboto Medium" pitchFamily="34" charset="0"/>
                <a:ea typeface="Roboto Medium" pitchFamily="34" charset="-122"/>
                <a:cs typeface="Roboto Medium" pitchFamily="34" charset="-120"/>
              </a:rPr>
              <a:t>họa</a:t>
            </a:r>
            <a:r>
              <a:rPr lang="en-US" sz="2667" i="1" dirty="0">
                <a:solidFill>
                  <a:srgbClr val="000000"/>
                </a:solidFill>
                <a:latin typeface="Roboto Medium" pitchFamily="34" charset="0"/>
                <a:ea typeface="Roboto Medium" pitchFamily="34" charset="-122"/>
                <a:cs typeface="Roboto Medium" pitchFamily="34" charset="-120"/>
              </a:rPr>
              <a:t> Game</a:t>
            </a:r>
          </a:p>
          <a:p>
            <a:pPr marL="457200" indent="-457200">
              <a:lnSpc>
                <a:spcPct val="150000"/>
              </a:lnSpc>
              <a:buSzPct val="100000"/>
              <a:buFont typeface="Arial" panose="020B0604020202020204" pitchFamily="34" charset="0"/>
              <a:buChar char="•"/>
            </a:pPr>
            <a:r>
              <a:rPr lang="en-US" sz="2667" i="1" dirty="0" err="1">
                <a:solidFill>
                  <a:srgbClr val="000000"/>
                </a:solidFill>
                <a:latin typeface="Roboto Medium" pitchFamily="34" charset="0"/>
                <a:ea typeface="Roboto Medium" pitchFamily="34" charset="-122"/>
                <a:cs typeface="Roboto Medium" pitchFamily="34" charset="-120"/>
              </a:rPr>
              <a:t>Tên</a:t>
            </a:r>
            <a:r>
              <a:rPr lang="en-US" sz="2667" i="1" dirty="0">
                <a:solidFill>
                  <a:srgbClr val="000000"/>
                </a:solidFill>
                <a:latin typeface="Roboto Medium" pitchFamily="34" charset="0"/>
                <a:ea typeface="Roboto Medium" pitchFamily="34" charset="-122"/>
                <a:cs typeface="Roboto Medium" pitchFamily="34" charset="-120"/>
              </a:rPr>
              <a:t> </a:t>
            </a:r>
            <a:r>
              <a:rPr lang="en-US" sz="2667" i="1" dirty="0" err="1">
                <a:solidFill>
                  <a:srgbClr val="000000"/>
                </a:solidFill>
                <a:latin typeface="Roboto Medium" pitchFamily="34" charset="0"/>
                <a:ea typeface="Roboto Medium" pitchFamily="34" charset="-122"/>
                <a:cs typeface="Roboto Medium" pitchFamily="34" charset="-120"/>
              </a:rPr>
              <a:t>tiếng</a:t>
            </a:r>
            <a:r>
              <a:rPr lang="en-US" sz="2667" i="1" dirty="0">
                <a:solidFill>
                  <a:srgbClr val="000000"/>
                </a:solidFill>
                <a:latin typeface="Roboto Medium" pitchFamily="34" charset="0"/>
                <a:ea typeface="Roboto Medium" pitchFamily="34" charset="-122"/>
                <a:cs typeface="Roboto Medium" pitchFamily="34" charset="-120"/>
              </a:rPr>
              <a:t> Anh: Game Graphics </a:t>
            </a:r>
            <a:r>
              <a:rPr lang="en-US" sz="2400" i="1" dirty="0">
                <a:solidFill>
                  <a:srgbClr val="000000"/>
                </a:solidFill>
                <a:latin typeface="Roboto Medium" pitchFamily="34" charset="0"/>
                <a:ea typeface="Roboto Medium" pitchFamily="34" charset="-122"/>
                <a:cs typeface="Roboto Medium" pitchFamily="34" charset="-120"/>
              </a:rPr>
              <a:t>Programming</a:t>
            </a:r>
          </a:p>
          <a:p>
            <a:pPr marL="457200" indent="-457200">
              <a:lnSpc>
                <a:spcPct val="150000"/>
              </a:lnSpc>
              <a:buSzPct val="100000"/>
              <a:buFont typeface="Arial" panose="020B0604020202020204" pitchFamily="34" charset="0"/>
              <a:buChar char="•"/>
            </a:pPr>
            <a:r>
              <a:rPr lang="en-US" sz="2667" i="1" dirty="0" err="1">
                <a:solidFill>
                  <a:srgbClr val="000000"/>
                </a:solidFill>
                <a:latin typeface="Roboto Medium" pitchFamily="34" charset="0"/>
                <a:ea typeface="Roboto Medium" pitchFamily="34" charset="-122"/>
                <a:cs typeface="Roboto Medium" pitchFamily="34" charset="-120"/>
              </a:rPr>
              <a:t>Số</a:t>
            </a:r>
            <a:r>
              <a:rPr lang="en-US" sz="2667" i="1" dirty="0">
                <a:solidFill>
                  <a:srgbClr val="000000"/>
                </a:solidFill>
                <a:latin typeface="Roboto Medium" pitchFamily="34" charset="0"/>
                <a:ea typeface="Roboto Medium" pitchFamily="34" charset="-122"/>
                <a:cs typeface="Roboto Medium" pitchFamily="34" charset="-120"/>
              </a:rPr>
              <a:t> </a:t>
            </a:r>
            <a:r>
              <a:rPr lang="en-US" sz="2667" i="1" dirty="0" err="1">
                <a:solidFill>
                  <a:srgbClr val="000000"/>
                </a:solidFill>
                <a:latin typeface="Roboto Medium" pitchFamily="34" charset="0"/>
                <a:ea typeface="Roboto Medium" pitchFamily="34" charset="-122"/>
                <a:cs typeface="Roboto Medium" pitchFamily="34" charset="-120"/>
              </a:rPr>
              <a:t>tín</a:t>
            </a:r>
            <a:r>
              <a:rPr lang="en-US" sz="2667" i="1" dirty="0">
                <a:solidFill>
                  <a:srgbClr val="000000"/>
                </a:solidFill>
                <a:latin typeface="Roboto Medium" pitchFamily="34" charset="0"/>
                <a:ea typeface="Roboto Medium" pitchFamily="34" charset="-122"/>
                <a:cs typeface="Roboto Medium" pitchFamily="34" charset="-120"/>
              </a:rPr>
              <a:t> </a:t>
            </a:r>
            <a:r>
              <a:rPr lang="en-US" sz="2667" i="1" dirty="0" err="1">
                <a:solidFill>
                  <a:srgbClr val="000000"/>
                </a:solidFill>
                <a:latin typeface="Roboto Medium" pitchFamily="34" charset="0"/>
                <a:ea typeface="Roboto Medium" pitchFamily="34" charset="-122"/>
                <a:cs typeface="Roboto Medium" pitchFamily="34" charset="-120"/>
              </a:rPr>
              <a:t>chỉ</a:t>
            </a:r>
            <a:r>
              <a:rPr lang="en-US" sz="2667" i="1" dirty="0">
                <a:solidFill>
                  <a:srgbClr val="000000"/>
                </a:solidFill>
                <a:latin typeface="Roboto Medium" pitchFamily="34" charset="0"/>
                <a:ea typeface="Roboto Medium" pitchFamily="34" charset="-122"/>
                <a:cs typeface="Roboto Medium" pitchFamily="34" charset="-120"/>
              </a:rPr>
              <a:t>: 03</a:t>
            </a:r>
          </a:p>
          <a:p>
            <a:pPr marL="457200" indent="-457200">
              <a:lnSpc>
                <a:spcPct val="150000"/>
              </a:lnSpc>
              <a:buSzPct val="100000"/>
              <a:buFont typeface="Arial" panose="020B0604020202020204" pitchFamily="34" charset="0"/>
              <a:buChar char="•"/>
            </a:pPr>
            <a:r>
              <a:rPr lang="en-US" sz="2667" i="1" dirty="0">
                <a:solidFill>
                  <a:srgbClr val="000000"/>
                </a:solidFill>
                <a:latin typeface="Roboto Medium" pitchFamily="34" charset="0"/>
                <a:ea typeface="Roboto Medium" pitchFamily="34" charset="-122"/>
                <a:cs typeface="Roboto Medium" pitchFamily="34" charset="-120"/>
              </a:rPr>
              <a:t>Lý </a:t>
            </a:r>
            <a:r>
              <a:rPr lang="en-US" sz="2667" i="1" dirty="0" err="1">
                <a:solidFill>
                  <a:srgbClr val="000000"/>
                </a:solidFill>
                <a:latin typeface="Roboto Medium" pitchFamily="34" charset="0"/>
                <a:ea typeface="Roboto Medium" pitchFamily="34" charset="-122"/>
                <a:cs typeface="Roboto Medium" pitchFamily="34" charset="-120"/>
              </a:rPr>
              <a:t>thuyết</a:t>
            </a:r>
            <a:r>
              <a:rPr lang="en-US" sz="2667" i="1" dirty="0">
                <a:solidFill>
                  <a:srgbClr val="000000"/>
                </a:solidFill>
                <a:latin typeface="Roboto Medium" pitchFamily="34" charset="0"/>
                <a:ea typeface="Roboto Medium" pitchFamily="34" charset="-122"/>
                <a:cs typeface="Roboto Medium" pitchFamily="34" charset="-120"/>
              </a:rPr>
              <a:t>: 28 </a:t>
            </a:r>
            <a:r>
              <a:rPr lang="en-US" sz="2667" i="1" dirty="0" err="1">
                <a:solidFill>
                  <a:srgbClr val="000000"/>
                </a:solidFill>
                <a:latin typeface="Roboto Medium" pitchFamily="34" charset="0"/>
                <a:ea typeface="Roboto Medium" pitchFamily="34" charset="-122"/>
                <a:cs typeface="Roboto Medium" pitchFamily="34" charset="-120"/>
              </a:rPr>
              <a:t>tiết</a:t>
            </a:r>
            <a:endParaRPr lang="en-US" sz="2667" i="1" dirty="0">
              <a:solidFill>
                <a:srgbClr val="000000"/>
              </a:solidFill>
              <a:latin typeface="Roboto Medium" pitchFamily="34" charset="0"/>
              <a:ea typeface="Roboto Medium" pitchFamily="34" charset="-122"/>
              <a:cs typeface="Roboto Medium" pitchFamily="34" charset="-120"/>
            </a:endParaRPr>
          </a:p>
          <a:p>
            <a:pPr marL="457200" indent="-457200">
              <a:lnSpc>
                <a:spcPct val="150000"/>
              </a:lnSpc>
              <a:buSzPct val="100000"/>
              <a:buFont typeface="Arial" panose="020B0604020202020204" pitchFamily="34" charset="0"/>
              <a:buChar char="•"/>
            </a:pPr>
            <a:r>
              <a:rPr lang="en-US" sz="2667" i="1" dirty="0" err="1">
                <a:solidFill>
                  <a:srgbClr val="000000"/>
                </a:solidFill>
                <a:latin typeface="Roboto Medium" pitchFamily="34" charset="0"/>
                <a:ea typeface="Roboto Medium" pitchFamily="34" charset="-122"/>
                <a:cs typeface="Roboto Medium" pitchFamily="34" charset="-120"/>
              </a:rPr>
              <a:t>Bài</a:t>
            </a:r>
            <a:r>
              <a:rPr lang="en-US" sz="2667" i="1" dirty="0">
                <a:solidFill>
                  <a:srgbClr val="000000"/>
                </a:solidFill>
                <a:latin typeface="Roboto Medium" pitchFamily="34" charset="0"/>
                <a:ea typeface="Roboto Medium" pitchFamily="34" charset="-122"/>
                <a:cs typeface="Roboto Medium" pitchFamily="34" charset="-120"/>
              </a:rPr>
              <a:t> </a:t>
            </a:r>
            <a:r>
              <a:rPr lang="en-US" sz="2667" i="1" dirty="0" err="1">
                <a:solidFill>
                  <a:srgbClr val="000000"/>
                </a:solidFill>
                <a:latin typeface="Roboto Medium" pitchFamily="34" charset="0"/>
                <a:ea typeface="Roboto Medium" pitchFamily="34" charset="-122"/>
                <a:cs typeface="Roboto Medium" pitchFamily="34" charset="-120"/>
              </a:rPr>
              <a:t>tập</a:t>
            </a:r>
            <a:r>
              <a:rPr lang="en-US" sz="2667" i="1" dirty="0">
                <a:solidFill>
                  <a:srgbClr val="000000"/>
                </a:solidFill>
                <a:latin typeface="Roboto Medium" pitchFamily="34" charset="0"/>
                <a:ea typeface="Roboto Medium" pitchFamily="34" charset="-122"/>
                <a:cs typeface="Roboto Medium" pitchFamily="34" charset="-120"/>
              </a:rPr>
              <a:t>: 08 </a:t>
            </a:r>
            <a:r>
              <a:rPr lang="en-US" sz="2667" i="1" dirty="0" err="1">
                <a:solidFill>
                  <a:srgbClr val="000000"/>
                </a:solidFill>
                <a:latin typeface="Roboto Medium" pitchFamily="34" charset="0"/>
                <a:ea typeface="Roboto Medium" pitchFamily="34" charset="-122"/>
                <a:cs typeface="Roboto Medium" pitchFamily="34" charset="-120"/>
              </a:rPr>
              <a:t>tiết</a:t>
            </a:r>
            <a:endParaRPr lang="en-US" sz="2667" i="1" dirty="0">
              <a:solidFill>
                <a:srgbClr val="000000"/>
              </a:solidFill>
              <a:latin typeface="Roboto Medium" pitchFamily="34" charset="0"/>
              <a:ea typeface="Roboto Medium" pitchFamily="34" charset="-122"/>
              <a:cs typeface="Roboto Medium" pitchFamily="34" charset="-120"/>
            </a:endParaRPr>
          </a:p>
          <a:p>
            <a:pPr marL="457200" indent="-457200">
              <a:lnSpc>
                <a:spcPct val="150000"/>
              </a:lnSpc>
              <a:buSzPct val="100000"/>
              <a:buFont typeface="Arial" panose="020B0604020202020204" pitchFamily="34" charset="0"/>
              <a:buChar char="•"/>
            </a:pPr>
            <a:r>
              <a:rPr lang="en-US" sz="2667" i="1" dirty="0" err="1">
                <a:solidFill>
                  <a:srgbClr val="000000"/>
                </a:solidFill>
                <a:latin typeface="Roboto Medium" pitchFamily="34" charset="0"/>
                <a:ea typeface="Roboto Medium" pitchFamily="34" charset="-122"/>
                <a:cs typeface="Roboto Medium" pitchFamily="34" charset="-120"/>
              </a:rPr>
              <a:t>Thực</a:t>
            </a:r>
            <a:r>
              <a:rPr lang="en-US" sz="2667" i="1" dirty="0">
                <a:solidFill>
                  <a:srgbClr val="000000"/>
                </a:solidFill>
                <a:latin typeface="Roboto Medium" pitchFamily="34" charset="0"/>
                <a:ea typeface="Roboto Medium" pitchFamily="34" charset="-122"/>
                <a:cs typeface="Roboto Medium" pitchFamily="34" charset="-120"/>
              </a:rPr>
              <a:t> </a:t>
            </a:r>
            <a:r>
              <a:rPr lang="en-US" sz="2667" i="1" dirty="0" err="1">
                <a:solidFill>
                  <a:srgbClr val="000000"/>
                </a:solidFill>
                <a:latin typeface="Roboto Medium" pitchFamily="34" charset="0"/>
                <a:ea typeface="Roboto Medium" pitchFamily="34" charset="-122"/>
                <a:cs typeface="Roboto Medium" pitchFamily="34" charset="-120"/>
              </a:rPr>
              <a:t>hành</a:t>
            </a:r>
            <a:r>
              <a:rPr lang="en-US" sz="2667" i="1" dirty="0">
                <a:solidFill>
                  <a:srgbClr val="000000"/>
                </a:solidFill>
                <a:latin typeface="Roboto Medium" pitchFamily="34" charset="0"/>
                <a:ea typeface="Roboto Medium" pitchFamily="34" charset="-122"/>
                <a:cs typeface="Roboto Medium" pitchFamily="34" charset="-120"/>
              </a:rPr>
              <a:t>: 8 </a:t>
            </a:r>
            <a:r>
              <a:rPr lang="en-US" sz="2667" i="1" dirty="0" err="1">
                <a:solidFill>
                  <a:srgbClr val="000000"/>
                </a:solidFill>
                <a:latin typeface="Roboto Medium" pitchFamily="34" charset="0"/>
                <a:ea typeface="Roboto Medium" pitchFamily="34" charset="-122"/>
                <a:cs typeface="Roboto Medium" pitchFamily="34" charset="-120"/>
              </a:rPr>
              <a:t>tiết</a:t>
            </a:r>
            <a:endParaRPr lang="en-US" sz="2667" i="1" dirty="0">
              <a:solidFill>
                <a:srgbClr val="000000"/>
              </a:solidFill>
              <a:latin typeface="Roboto Medium" pitchFamily="34" charset="0"/>
              <a:ea typeface="Roboto Medium" pitchFamily="34" charset="-122"/>
              <a:cs typeface="Roboto Medium" pitchFamily="34" charset="-120"/>
            </a:endParaRPr>
          </a:p>
          <a:p>
            <a:pPr marL="457200" indent="-457200">
              <a:lnSpc>
                <a:spcPct val="150000"/>
              </a:lnSpc>
              <a:buSzPct val="100000"/>
              <a:buFont typeface="Arial" panose="020B0604020202020204" pitchFamily="34" charset="0"/>
              <a:buChar char="•"/>
            </a:pPr>
            <a:r>
              <a:rPr lang="en-US" sz="2667" i="1" dirty="0" err="1">
                <a:solidFill>
                  <a:srgbClr val="000000"/>
                </a:solidFill>
                <a:latin typeface="Roboto Medium" pitchFamily="34" charset="0"/>
                <a:ea typeface="Roboto Medium" pitchFamily="34" charset="-122"/>
                <a:cs typeface="Roboto Medium" pitchFamily="34" charset="-120"/>
              </a:rPr>
              <a:t>Tự</a:t>
            </a:r>
            <a:r>
              <a:rPr lang="en-US" sz="2667" i="1" dirty="0">
                <a:solidFill>
                  <a:srgbClr val="000000"/>
                </a:solidFill>
                <a:latin typeface="Roboto Medium" pitchFamily="34" charset="0"/>
                <a:ea typeface="Roboto Medium" pitchFamily="34" charset="-122"/>
                <a:cs typeface="Roboto Medium" pitchFamily="34" charset="-120"/>
              </a:rPr>
              <a:t> </a:t>
            </a:r>
            <a:r>
              <a:rPr lang="en-US" sz="2667" i="1" dirty="0" err="1">
                <a:solidFill>
                  <a:srgbClr val="000000"/>
                </a:solidFill>
                <a:latin typeface="Roboto Medium" pitchFamily="34" charset="0"/>
                <a:ea typeface="Roboto Medium" pitchFamily="34" charset="-122"/>
                <a:cs typeface="Roboto Medium" pitchFamily="34" charset="-120"/>
              </a:rPr>
              <a:t>học</a:t>
            </a:r>
            <a:r>
              <a:rPr lang="en-US" sz="2667" i="1" dirty="0">
                <a:solidFill>
                  <a:srgbClr val="000000"/>
                </a:solidFill>
                <a:latin typeface="Roboto Medium" pitchFamily="34" charset="0"/>
                <a:ea typeface="Roboto Medium" pitchFamily="34" charset="-122"/>
                <a:cs typeface="Roboto Medium" pitchFamily="34" charset="-120"/>
              </a:rPr>
              <a:t>: 1 </a:t>
            </a:r>
            <a:r>
              <a:rPr lang="en-US" sz="2667" i="1" dirty="0" err="1">
                <a:solidFill>
                  <a:srgbClr val="000000"/>
                </a:solidFill>
                <a:latin typeface="Roboto Medium" pitchFamily="34" charset="0"/>
                <a:ea typeface="Roboto Medium" pitchFamily="34" charset="-122"/>
                <a:cs typeface="Roboto Medium" pitchFamily="34" charset="-120"/>
              </a:rPr>
              <a:t>tiết</a:t>
            </a:r>
            <a:endParaRPr lang="en-US" sz="2667" i="1" dirty="0">
              <a:solidFill>
                <a:srgbClr val="000000"/>
              </a:solidFill>
              <a:latin typeface="Roboto Medium" pitchFamily="34" charset="0"/>
              <a:ea typeface="Roboto Medium" pitchFamily="34" charset="-122"/>
              <a:cs typeface="Roboto Medium" pitchFamily="34" charset="-120"/>
            </a:endParaRPr>
          </a:p>
          <a:p>
            <a:pPr marL="285739" indent="-285739">
              <a:lnSpc>
                <a:spcPct val="150000"/>
              </a:lnSpc>
              <a:buSzPct val="100000"/>
              <a:buChar char="•"/>
            </a:pPr>
            <a:endParaRPr lang="en-US" sz="2667" i="1" dirty="0">
              <a:solidFill>
                <a:srgbClr val="000000"/>
              </a:solidFill>
              <a:latin typeface="Roboto Medium" pitchFamily="34" charset="0"/>
              <a:ea typeface="Roboto Medium" pitchFamily="34" charset="-122"/>
              <a:cs typeface="Roboto Medium" pitchFamily="34" charset="-120"/>
            </a:endParaRPr>
          </a:p>
          <a:p>
            <a:pPr marL="285739" indent="-285739">
              <a:lnSpc>
                <a:spcPct val="150000"/>
              </a:lnSpc>
              <a:buSzPct val="100000"/>
              <a:buChar char="•"/>
            </a:pPr>
            <a:endParaRPr lang="en-US" sz="2667" dirty="0">
              <a:solidFill>
                <a:srgbClr val="000000"/>
              </a:solidFill>
              <a:latin typeface="Roboto Medium" pitchFamily="34" charset="0"/>
              <a:ea typeface="Roboto Medium" pitchFamily="34" charset="-122"/>
              <a:cs typeface="Roboto Medium" pitchFamily="34" charset="-120"/>
            </a:endParaRPr>
          </a:p>
          <a:p>
            <a:pPr marL="285739" indent="-285739">
              <a:lnSpc>
                <a:spcPct val="150000"/>
              </a:lnSpc>
              <a:buSzPct val="100000"/>
              <a:buChar char="•"/>
            </a:pPr>
            <a:endParaRPr lang="en-US" sz="2667"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546299"/>
            <a:ext cx="5130503" cy="413444"/>
          </a:xfrm>
          <a:prstGeom prst="rect">
            <a:avLst/>
          </a:prstGeom>
          <a:noFill/>
          <a:ln/>
        </p:spPr>
        <p:txBody>
          <a:bodyPr wrap="none" lIns="0" tIns="0" rIns="0" bIns="0" rtlCol="0" anchor="t"/>
          <a:lstStyle/>
          <a:p>
            <a:pPr defTabSz="761970">
              <a:lnSpc>
                <a:spcPts val="3250"/>
              </a:lnSpc>
            </a:pPr>
            <a:r>
              <a:rPr lang="en-US" sz="2583" b="1" dirty="0">
                <a:solidFill>
                  <a:srgbClr val="1F497D"/>
                </a:solidFill>
                <a:latin typeface="Montserrat Black" pitchFamily="34" charset="0"/>
                <a:ea typeface="Montserrat Black" pitchFamily="34" charset="-122"/>
                <a:cs typeface="Montserrat Black" pitchFamily="34" charset="-120"/>
              </a:rPr>
              <a:t>Mesh – Biểu diễn Mô hình 3D</a:t>
            </a:r>
            <a:endParaRPr lang="en-US" sz="2583" dirty="0">
              <a:solidFill>
                <a:prstClr val="black"/>
              </a:solidFill>
              <a:latin typeface="Calibri" panose="020F0502020204030204"/>
            </a:endParaRPr>
          </a:p>
        </p:txBody>
      </p:sp>
      <p:sp>
        <p:nvSpPr>
          <p:cNvPr id="3" name="Text 1"/>
          <p:cNvSpPr/>
          <p:nvPr/>
        </p:nvSpPr>
        <p:spPr>
          <a:xfrm>
            <a:off x="661492" y="1224359"/>
            <a:ext cx="10869018" cy="264617"/>
          </a:xfrm>
          <a:prstGeom prst="rect">
            <a:avLst/>
          </a:prstGeom>
          <a:noFill/>
          <a:ln/>
        </p:spPr>
        <p:txBody>
          <a:bodyPr wrap="none" lIns="0" tIns="0" rIns="0" bIns="0" rtlCol="0" anchor="t"/>
          <a:lstStyle/>
          <a:p>
            <a:pPr defTabSz="761970">
              <a:lnSpc>
                <a:spcPts val="2083"/>
              </a:lnSpc>
            </a:pPr>
            <a:r>
              <a:rPr lang="en-US" sz="1667" dirty="0">
                <a:solidFill>
                  <a:srgbClr val="000000"/>
                </a:solidFill>
                <a:latin typeface="Roboto Medium" pitchFamily="34" charset="0"/>
                <a:ea typeface="Roboto Medium" pitchFamily="34" charset="-122"/>
                <a:cs typeface="Roboto Medium" pitchFamily="34" charset="-120"/>
              </a:rPr>
              <a:t>Mesh là tập hợp các tam giác (hoặc các primitive khác) kết nối với nhau, tạo thành hình dạng của một vật thể 3D.</a:t>
            </a:r>
            <a:endParaRPr lang="en-US" sz="1667" dirty="0">
              <a:solidFill>
                <a:prstClr val="black"/>
              </a:solidFill>
              <a:latin typeface="Calibri" panose="020F0502020204030204"/>
            </a:endParaRPr>
          </a:p>
        </p:txBody>
      </p:sp>
      <p:sp>
        <p:nvSpPr>
          <p:cNvPr id="4" name="Shape 2"/>
          <p:cNvSpPr/>
          <p:nvPr/>
        </p:nvSpPr>
        <p:spPr>
          <a:xfrm>
            <a:off x="661492" y="1836242"/>
            <a:ext cx="3534768" cy="1603276"/>
          </a:xfrm>
          <a:prstGeom prst="roundRect">
            <a:avLst>
              <a:gd name="adj" fmla="val 5703"/>
            </a:avLst>
          </a:prstGeom>
          <a:solidFill>
            <a:srgbClr val="FFFFFF"/>
          </a:solidFill>
          <a:ln/>
        </p:spPr>
      </p:sp>
      <p:sp>
        <p:nvSpPr>
          <p:cNvPr id="5" name="Shape 3"/>
          <p:cNvSpPr/>
          <p:nvPr/>
        </p:nvSpPr>
        <p:spPr>
          <a:xfrm>
            <a:off x="661492" y="1817192"/>
            <a:ext cx="3534768" cy="76200"/>
          </a:xfrm>
          <a:prstGeom prst="roundRect">
            <a:avLst>
              <a:gd name="adj" fmla="val 72930"/>
            </a:avLst>
          </a:prstGeom>
          <a:solidFill>
            <a:srgbClr val="9B0D0D"/>
          </a:solidFill>
          <a:ln/>
        </p:spPr>
      </p:sp>
      <p:sp>
        <p:nvSpPr>
          <p:cNvPr id="6" name="Shape 4"/>
          <p:cNvSpPr/>
          <p:nvPr/>
        </p:nvSpPr>
        <p:spPr>
          <a:xfrm>
            <a:off x="2230438" y="1637804"/>
            <a:ext cx="396875" cy="396875"/>
          </a:xfrm>
          <a:prstGeom prst="roundRect">
            <a:avLst>
              <a:gd name="adj" fmla="val 192000"/>
            </a:avLst>
          </a:prstGeom>
          <a:solidFill>
            <a:srgbClr val="9B0D0D"/>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9500" y="1756867"/>
            <a:ext cx="158750" cy="158750"/>
          </a:xfrm>
          <a:prstGeom prst="rect">
            <a:avLst/>
          </a:prstGeom>
        </p:spPr>
      </p:pic>
      <p:sp>
        <p:nvSpPr>
          <p:cNvPr id="8" name="Text 5"/>
          <p:cNvSpPr/>
          <p:nvPr/>
        </p:nvSpPr>
        <p:spPr>
          <a:xfrm>
            <a:off x="812800" y="2166937"/>
            <a:ext cx="1984673" cy="248047"/>
          </a:xfrm>
          <a:prstGeom prst="rect">
            <a:avLst/>
          </a:prstGeom>
          <a:noFill/>
          <a:ln/>
        </p:spPr>
        <p:txBody>
          <a:bodyPr wrap="none" lIns="0" tIns="0" rIns="0" bIns="0" rtlCol="0" anchor="t"/>
          <a:lstStyle/>
          <a:p>
            <a:pPr defTabSz="761970">
              <a:lnSpc>
                <a:spcPts val="1917"/>
              </a:lnSpc>
            </a:pPr>
            <a:r>
              <a:rPr lang="en-US" sz="1542" b="1" dirty="0">
                <a:solidFill>
                  <a:srgbClr val="000000"/>
                </a:solidFill>
                <a:latin typeface="Montserrat Black" pitchFamily="34" charset="0"/>
                <a:ea typeface="Montserrat Black" pitchFamily="34" charset="-122"/>
                <a:cs typeface="Montserrat Black" pitchFamily="34" charset="-120"/>
              </a:rPr>
              <a:t>Tập hợp Tam giác</a:t>
            </a:r>
            <a:endParaRPr lang="en-US" sz="1542" dirty="0">
              <a:solidFill>
                <a:prstClr val="black"/>
              </a:solidFill>
              <a:latin typeface="Calibri" panose="020F0502020204030204"/>
            </a:endParaRPr>
          </a:p>
        </p:txBody>
      </p:sp>
      <p:sp>
        <p:nvSpPr>
          <p:cNvPr id="9" name="Text 6"/>
          <p:cNvSpPr/>
          <p:nvPr/>
        </p:nvSpPr>
        <p:spPr>
          <a:xfrm>
            <a:off x="812800" y="2494360"/>
            <a:ext cx="3232150" cy="793849"/>
          </a:xfrm>
          <a:prstGeom prst="rect">
            <a:avLst/>
          </a:prstGeom>
          <a:noFill/>
          <a:ln/>
        </p:spPr>
        <p:txBody>
          <a:bodyPr wrap="square" lIns="0" tIns="0" rIns="0" bIns="0" rtlCol="0" anchor="t"/>
          <a:lstStyle/>
          <a:p>
            <a:pPr algn="just" defTabSz="761970">
              <a:lnSpc>
                <a:spcPts val="2083"/>
              </a:lnSpc>
            </a:pPr>
            <a:r>
              <a:rPr lang="en-US" sz="1500" dirty="0">
                <a:solidFill>
                  <a:srgbClr val="000000"/>
                </a:solidFill>
                <a:latin typeface="Roboto Medium" pitchFamily="34" charset="0"/>
                <a:ea typeface="Roboto Medium" pitchFamily="34" charset="-122"/>
                <a:cs typeface="Roboto Medium" pitchFamily="34" charset="-120"/>
              </a:rPr>
              <a:t>Một Mesh được định nghĩa bởi một tập hợp các tam giác, mỗi tam giác lại được tạo thành từ ba đỉnh (Vertices).</a:t>
            </a:r>
            <a:endParaRPr lang="en-US" sz="1500" dirty="0">
              <a:solidFill>
                <a:prstClr val="black"/>
              </a:solidFill>
              <a:latin typeface="Calibri" panose="020F0502020204030204"/>
            </a:endParaRPr>
          </a:p>
        </p:txBody>
      </p:sp>
      <p:sp>
        <p:nvSpPr>
          <p:cNvPr id="10" name="Shape 7"/>
          <p:cNvSpPr/>
          <p:nvPr/>
        </p:nvSpPr>
        <p:spPr>
          <a:xfrm>
            <a:off x="4328517" y="1836242"/>
            <a:ext cx="3534867" cy="1603276"/>
          </a:xfrm>
          <a:prstGeom prst="roundRect">
            <a:avLst>
              <a:gd name="adj" fmla="val 5703"/>
            </a:avLst>
          </a:prstGeom>
          <a:solidFill>
            <a:srgbClr val="FFFFFF"/>
          </a:solidFill>
          <a:ln/>
        </p:spPr>
      </p:sp>
      <p:sp>
        <p:nvSpPr>
          <p:cNvPr id="11" name="Shape 8"/>
          <p:cNvSpPr/>
          <p:nvPr/>
        </p:nvSpPr>
        <p:spPr>
          <a:xfrm>
            <a:off x="4328517" y="1817192"/>
            <a:ext cx="3534867" cy="76200"/>
          </a:xfrm>
          <a:prstGeom prst="roundRect">
            <a:avLst>
              <a:gd name="adj" fmla="val 72930"/>
            </a:avLst>
          </a:prstGeom>
          <a:solidFill>
            <a:srgbClr val="9B0D0D"/>
          </a:solidFill>
          <a:ln/>
        </p:spPr>
      </p:sp>
      <p:sp>
        <p:nvSpPr>
          <p:cNvPr id="12" name="Shape 9"/>
          <p:cNvSpPr/>
          <p:nvPr/>
        </p:nvSpPr>
        <p:spPr>
          <a:xfrm>
            <a:off x="5897463" y="1637804"/>
            <a:ext cx="396875" cy="396875"/>
          </a:xfrm>
          <a:prstGeom prst="roundRect">
            <a:avLst>
              <a:gd name="adj" fmla="val 192000"/>
            </a:avLst>
          </a:prstGeom>
          <a:solidFill>
            <a:srgbClr val="9B0D0D"/>
          </a:solidFill>
          <a:ln/>
        </p:spPr>
      </p:sp>
      <p:pic>
        <p:nvPicPr>
          <p:cNvPr id="1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526" y="1756867"/>
            <a:ext cx="158750" cy="158750"/>
          </a:xfrm>
          <a:prstGeom prst="rect">
            <a:avLst/>
          </a:prstGeom>
        </p:spPr>
      </p:pic>
      <p:sp>
        <p:nvSpPr>
          <p:cNvPr id="14" name="Text 10"/>
          <p:cNvSpPr/>
          <p:nvPr/>
        </p:nvSpPr>
        <p:spPr>
          <a:xfrm>
            <a:off x="4479826" y="2166937"/>
            <a:ext cx="1984673" cy="248047"/>
          </a:xfrm>
          <a:prstGeom prst="rect">
            <a:avLst/>
          </a:prstGeom>
          <a:noFill/>
          <a:ln/>
        </p:spPr>
        <p:txBody>
          <a:bodyPr wrap="none" lIns="0" tIns="0" rIns="0" bIns="0" rtlCol="0" anchor="t"/>
          <a:lstStyle/>
          <a:p>
            <a:pPr defTabSz="761970">
              <a:lnSpc>
                <a:spcPts val="1917"/>
              </a:lnSpc>
            </a:pPr>
            <a:r>
              <a:rPr lang="en-US" sz="1542" b="1" dirty="0">
                <a:solidFill>
                  <a:srgbClr val="000000"/>
                </a:solidFill>
                <a:latin typeface="Montserrat Black" pitchFamily="34" charset="0"/>
                <a:ea typeface="Montserrat Black" pitchFamily="34" charset="-122"/>
                <a:cs typeface="Montserrat Black" pitchFamily="34" charset="-120"/>
              </a:rPr>
              <a:t>Vertices (Đỉnh)</a:t>
            </a:r>
            <a:endParaRPr lang="en-US" sz="1542" dirty="0">
              <a:solidFill>
                <a:prstClr val="black"/>
              </a:solidFill>
              <a:latin typeface="Calibri" panose="020F0502020204030204"/>
            </a:endParaRPr>
          </a:p>
        </p:txBody>
      </p:sp>
      <p:sp>
        <p:nvSpPr>
          <p:cNvPr id="15" name="Text 11"/>
          <p:cNvSpPr/>
          <p:nvPr/>
        </p:nvSpPr>
        <p:spPr>
          <a:xfrm>
            <a:off x="4479826" y="2494359"/>
            <a:ext cx="3232249" cy="529233"/>
          </a:xfrm>
          <a:prstGeom prst="rect">
            <a:avLst/>
          </a:prstGeom>
          <a:noFill/>
          <a:ln/>
        </p:spPr>
        <p:txBody>
          <a:bodyPr wrap="square" lIns="0" tIns="0" rIns="0" bIns="0" rtlCol="0" anchor="t"/>
          <a:lstStyle/>
          <a:p>
            <a:pPr algn="just" defTabSz="761970">
              <a:lnSpc>
                <a:spcPts val="2083"/>
              </a:lnSpc>
            </a:pPr>
            <a:r>
              <a:rPr lang="en-US" sz="1500" dirty="0">
                <a:solidFill>
                  <a:srgbClr val="000000"/>
                </a:solidFill>
                <a:latin typeface="Roboto Medium" pitchFamily="34" charset="0"/>
                <a:ea typeface="Roboto Medium" pitchFamily="34" charset="-122"/>
                <a:cs typeface="Roboto Medium" pitchFamily="34" charset="-120"/>
              </a:rPr>
              <a:t>Các điểm trong không gian 3D xác định vị trí của các góc của tam giác.</a:t>
            </a:r>
            <a:endParaRPr lang="en-US" sz="1500" dirty="0">
              <a:solidFill>
                <a:prstClr val="black"/>
              </a:solidFill>
              <a:latin typeface="Calibri" panose="020F0502020204030204"/>
            </a:endParaRPr>
          </a:p>
        </p:txBody>
      </p:sp>
      <p:sp>
        <p:nvSpPr>
          <p:cNvPr id="16" name="Shape 12"/>
          <p:cNvSpPr/>
          <p:nvPr/>
        </p:nvSpPr>
        <p:spPr>
          <a:xfrm>
            <a:off x="7995643" y="1836242"/>
            <a:ext cx="3534768" cy="1603276"/>
          </a:xfrm>
          <a:prstGeom prst="roundRect">
            <a:avLst>
              <a:gd name="adj" fmla="val 5703"/>
            </a:avLst>
          </a:prstGeom>
          <a:solidFill>
            <a:srgbClr val="FFFFFF"/>
          </a:solidFill>
          <a:ln/>
        </p:spPr>
      </p:sp>
      <p:sp>
        <p:nvSpPr>
          <p:cNvPr id="17" name="Shape 13"/>
          <p:cNvSpPr/>
          <p:nvPr/>
        </p:nvSpPr>
        <p:spPr>
          <a:xfrm>
            <a:off x="7995643" y="1817192"/>
            <a:ext cx="3534768" cy="76200"/>
          </a:xfrm>
          <a:prstGeom prst="roundRect">
            <a:avLst>
              <a:gd name="adj" fmla="val 72930"/>
            </a:avLst>
          </a:prstGeom>
          <a:solidFill>
            <a:srgbClr val="9B0D0D"/>
          </a:solidFill>
          <a:ln/>
        </p:spPr>
      </p:sp>
      <p:sp>
        <p:nvSpPr>
          <p:cNvPr id="18" name="Shape 14"/>
          <p:cNvSpPr/>
          <p:nvPr/>
        </p:nvSpPr>
        <p:spPr>
          <a:xfrm>
            <a:off x="9564588" y="1637804"/>
            <a:ext cx="396875" cy="396875"/>
          </a:xfrm>
          <a:prstGeom prst="roundRect">
            <a:avLst>
              <a:gd name="adj" fmla="val 192000"/>
            </a:avLst>
          </a:prstGeom>
          <a:solidFill>
            <a:srgbClr val="9B0D0D"/>
          </a:solidFill>
          <a:ln/>
        </p:spPr>
      </p:sp>
      <p:pic>
        <p:nvPicPr>
          <p:cNvPr id="1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83651" y="1756867"/>
            <a:ext cx="158750" cy="158750"/>
          </a:xfrm>
          <a:prstGeom prst="rect">
            <a:avLst/>
          </a:prstGeom>
        </p:spPr>
      </p:pic>
      <p:sp>
        <p:nvSpPr>
          <p:cNvPr id="20" name="Text 15"/>
          <p:cNvSpPr/>
          <p:nvPr/>
        </p:nvSpPr>
        <p:spPr>
          <a:xfrm>
            <a:off x="8146951" y="2166937"/>
            <a:ext cx="1984673" cy="248047"/>
          </a:xfrm>
          <a:prstGeom prst="rect">
            <a:avLst/>
          </a:prstGeom>
          <a:noFill/>
          <a:ln/>
        </p:spPr>
        <p:txBody>
          <a:bodyPr wrap="none" lIns="0" tIns="0" rIns="0" bIns="0" rtlCol="0" anchor="t"/>
          <a:lstStyle/>
          <a:p>
            <a:pPr defTabSz="761970">
              <a:lnSpc>
                <a:spcPts val="1917"/>
              </a:lnSpc>
            </a:pPr>
            <a:r>
              <a:rPr lang="en-US" sz="1542" b="1" dirty="0">
                <a:solidFill>
                  <a:srgbClr val="000000"/>
                </a:solidFill>
                <a:latin typeface="Montserrat Black" pitchFamily="34" charset="0"/>
                <a:ea typeface="Montserrat Black" pitchFamily="34" charset="-122"/>
                <a:cs typeface="Montserrat Black" pitchFamily="34" charset="-120"/>
              </a:rPr>
              <a:t>Indices (Chỉ số)</a:t>
            </a:r>
            <a:endParaRPr lang="en-US" sz="1542" dirty="0">
              <a:solidFill>
                <a:prstClr val="black"/>
              </a:solidFill>
              <a:latin typeface="Calibri" panose="020F0502020204030204"/>
            </a:endParaRPr>
          </a:p>
        </p:txBody>
      </p:sp>
      <p:sp>
        <p:nvSpPr>
          <p:cNvPr id="21" name="Text 16"/>
          <p:cNvSpPr/>
          <p:nvPr/>
        </p:nvSpPr>
        <p:spPr>
          <a:xfrm>
            <a:off x="8146951" y="2494360"/>
            <a:ext cx="3232150" cy="793849"/>
          </a:xfrm>
          <a:prstGeom prst="rect">
            <a:avLst/>
          </a:prstGeom>
          <a:noFill/>
          <a:ln/>
        </p:spPr>
        <p:txBody>
          <a:bodyPr wrap="square" lIns="0" tIns="0" rIns="0" bIns="0" rtlCol="0" anchor="t"/>
          <a:lstStyle/>
          <a:p>
            <a:pPr algn="just" defTabSz="761970">
              <a:lnSpc>
                <a:spcPts val="2083"/>
              </a:lnSpc>
            </a:pPr>
            <a:r>
              <a:rPr lang="en-US" sz="1500" dirty="0">
                <a:solidFill>
                  <a:srgbClr val="000000"/>
                </a:solidFill>
                <a:latin typeface="Roboto Medium" pitchFamily="34" charset="0"/>
                <a:ea typeface="Roboto Medium" pitchFamily="34" charset="-122"/>
                <a:cs typeface="Roboto Medium" pitchFamily="34" charset="-120"/>
              </a:rPr>
              <a:t>Một danh sách các chỉ số trỏ đến các đỉnh, giúp GPU biết cách kết nối các đỉnh để tạo thành tam giác, tiết kiệm bộ nhớ.</a:t>
            </a:r>
            <a:endParaRPr lang="en-US" sz="1500" dirty="0">
              <a:solidFill>
                <a:prstClr val="black"/>
              </a:solidFill>
              <a:latin typeface="Calibri" panose="020F0502020204030204"/>
            </a:endParaRPr>
          </a:p>
        </p:txBody>
      </p:sp>
      <p:sp>
        <p:nvSpPr>
          <p:cNvPr id="22" name="Text 17"/>
          <p:cNvSpPr/>
          <p:nvPr/>
        </p:nvSpPr>
        <p:spPr>
          <a:xfrm>
            <a:off x="661492" y="3567807"/>
            <a:ext cx="1984673" cy="248047"/>
          </a:xfrm>
          <a:prstGeom prst="rect">
            <a:avLst/>
          </a:prstGeom>
          <a:noFill/>
          <a:ln/>
        </p:spPr>
        <p:txBody>
          <a:bodyPr wrap="none" lIns="0" tIns="0" rIns="0" bIns="0" rtlCol="0" anchor="t"/>
          <a:lstStyle/>
          <a:p>
            <a:pPr defTabSz="761970">
              <a:lnSpc>
                <a:spcPts val="1917"/>
              </a:lnSpc>
            </a:pPr>
            <a:r>
              <a:rPr lang="en-US" sz="1542" b="1" dirty="0">
                <a:solidFill>
                  <a:srgbClr val="1F497D"/>
                </a:solidFill>
                <a:latin typeface="Montserrat Black" pitchFamily="34" charset="0"/>
                <a:ea typeface="Montserrat Black" pitchFamily="34" charset="-122"/>
                <a:cs typeface="Montserrat Black" pitchFamily="34" charset="-120"/>
              </a:rPr>
              <a:t>Ví dụ minh họa</a:t>
            </a:r>
            <a:endParaRPr lang="en-US" sz="1542" dirty="0">
              <a:solidFill>
                <a:prstClr val="black"/>
              </a:solidFill>
              <a:latin typeface="Calibri" panose="020F0502020204030204"/>
            </a:endParaRPr>
          </a:p>
        </p:txBody>
      </p:sp>
      <p:sp>
        <p:nvSpPr>
          <p:cNvPr id="23" name="Text 18"/>
          <p:cNvSpPr/>
          <p:nvPr/>
        </p:nvSpPr>
        <p:spPr>
          <a:xfrm>
            <a:off x="661492" y="4004270"/>
            <a:ext cx="10869018" cy="264617"/>
          </a:xfrm>
          <a:prstGeom prst="rect">
            <a:avLst/>
          </a:prstGeom>
          <a:noFill/>
          <a:ln/>
        </p:spPr>
        <p:txBody>
          <a:bodyPr wrap="none" lIns="0" tIns="0" rIns="0" bIns="0" rtlCol="0" anchor="t"/>
          <a:lstStyle/>
          <a:p>
            <a:pPr marL="285739" indent="-285739" defTabSz="761970">
              <a:lnSpc>
                <a:spcPts val="1667"/>
              </a:lnSpc>
              <a:buSzPct val="100000"/>
              <a:buFontTx/>
              <a:buChar char="•"/>
            </a:pPr>
            <a:r>
              <a:rPr lang="en-US" sz="1667" dirty="0">
                <a:solidFill>
                  <a:srgbClr val="000000"/>
                </a:solidFill>
                <a:latin typeface="Roboto Medium" pitchFamily="34" charset="0"/>
                <a:ea typeface="Roboto Medium" pitchFamily="34" charset="-122"/>
                <a:cs typeface="Roboto Medium" pitchFamily="34" charset="-120"/>
              </a:rPr>
              <a:t>Một nhân vật game phức tạp có thể bao gồm </a:t>
            </a:r>
            <a:r>
              <a:rPr lang="en-US" sz="1667" b="1" dirty="0">
                <a:solidFill>
                  <a:srgbClr val="000000"/>
                </a:solidFill>
                <a:latin typeface="Roboto Medium" pitchFamily="34" charset="0"/>
                <a:ea typeface="Roboto Medium" pitchFamily="34" charset="-122"/>
                <a:cs typeface="Roboto Medium" pitchFamily="34" charset="-120"/>
              </a:rPr>
              <a:t>hàng nghìn đến hàng triệu tam giác</a:t>
            </a:r>
            <a:r>
              <a:rPr lang="en-US" sz="1667" dirty="0">
                <a:solidFill>
                  <a:srgbClr val="000000"/>
                </a:solidFill>
                <a:latin typeface="Roboto Medium" pitchFamily="34" charset="0"/>
                <a:ea typeface="Roboto Medium" pitchFamily="34" charset="-122"/>
                <a:cs typeface="Roboto Medium" pitchFamily="34" charset="-120"/>
              </a:rPr>
              <a:t>.</a:t>
            </a:r>
            <a:endParaRPr lang="en-US" sz="1667" dirty="0">
              <a:solidFill>
                <a:prstClr val="black"/>
              </a:solidFill>
              <a:latin typeface="Calibri" panose="020F0502020204030204"/>
            </a:endParaRPr>
          </a:p>
        </p:txBody>
      </p:sp>
      <p:sp>
        <p:nvSpPr>
          <p:cNvPr id="24" name="Text 19"/>
          <p:cNvSpPr/>
          <p:nvPr/>
        </p:nvSpPr>
        <p:spPr>
          <a:xfrm>
            <a:off x="661492" y="4315122"/>
            <a:ext cx="10869018" cy="264617"/>
          </a:xfrm>
          <a:prstGeom prst="rect">
            <a:avLst/>
          </a:prstGeom>
          <a:noFill/>
          <a:ln/>
        </p:spPr>
        <p:txBody>
          <a:bodyPr wrap="none" lIns="0" tIns="0" rIns="0" bIns="0" rtlCol="0" anchor="t"/>
          <a:lstStyle/>
          <a:p>
            <a:pPr marL="285739" indent="-285739" defTabSz="761970">
              <a:lnSpc>
                <a:spcPts val="1667"/>
              </a:lnSpc>
              <a:buSzPct val="100000"/>
              <a:buFontTx/>
              <a:buChar char="•"/>
            </a:pPr>
            <a:r>
              <a:rPr lang="en-US" sz="1667" dirty="0">
                <a:solidFill>
                  <a:srgbClr val="000000"/>
                </a:solidFill>
                <a:latin typeface="Roboto Medium" pitchFamily="34" charset="0"/>
                <a:ea typeface="Roboto Medium" pitchFamily="34" charset="-122"/>
                <a:cs typeface="Roboto Medium" pitchFamily="34" charset="-120"/>
              </a:rPr>
              <a:t>LOD (Level of Detail) là kỹ thuật tạo ra nhiều phiên bản của cùng một mesh với mức độ chi tiết khác nhau.</a:t>
            </a:r>
            <a:endParaRPr lang="en-US" sz="1667" dirty="0">
              <a:solidFill>
                <a:prstClr val="black"/>
              </a:solidFill>
              <a:latin typeface="Calibri" panose="020F0502020204030204"/>
            </a:endParaRPr>
          </a:p>
        </p:txBody>
      </p:sp>
      <p:sp>
        <p:nvSpPr>
          <p:cNvPr id="25" name="Shape 20"/>
          <p:cNvSpPr/>
          <p:nvPr/>
        </p:nvSpPr>
        <p:spPr>
          <a:xfrm>
            <a:off x="661492" y="4808736"/>
            <a:ext cx="10869018" cy="1502867"/>
          </a:xfrm>
          <a:prstGeom prst="roundRect">
            <a:avLst>
              <a:gd name="adj" fmla="val 3698"/>
            </a:avLst>
          </a:prstGeom>
          <a:solidFill>
            <a:srgbClr val="F9B8B8"/>
          </a:solidFill>
          <a:ln/>
        </p:spPr>
      </p:sp>
      <p:pic>
        <p:nvPicPr>
          <p:cNvPr id="26" name="Image 3" descr="preencoded.png"/>
          <p:cNvPicPr>
            <a:picLocks noChangeAspect="1"/>
          </p:cNvPicPr>
          <p:nvPr/>
        </p:nvPicPr>
        <p:blipFill>
          <a:blip r:embed="rId9"/>
          <a:stretch>
            <a:fillRect/>
          </a:stretch>
        </p:blipFill>
        <p:spPr>
          <a:xfrm>
            <a:off x="793750" y="4988124"/>
            <a:ext cx="206673" cy="165298"/>
          </a:xfrm>
          <a:prstGeom prst="rect">
            <a:avLst/>
          </a:prstGeom>
        </p:spPr>
      </p:pic>
      <p:sp>
        <p:nvSpPr>
          <p:cNvPr id="27" name="Text 21"/>
          <p:cNvSpPr/>
          <p:nvPr/>
        </p:nvSpPr>
        <p:spPr>
          <a:xfrm>
            <a:off x="1132682" y="4974034"/>
            <a:ext cx="4029075" cy="206673"/>
          </a:xfrm>
          <a:prstGeom prst="rect">
            <a:avLst/>
          </a:prstGeom>
          <a:noFill/>
          <a:ln/>
        </p:spPr>
        <p:txBody>
          <a:bodyPr wrap="none" lIns="0" tIns="0" rIns="0" bIns="0" rtlCol="0" anchor="t"/>
          <a:lstStyle/>
          <a:p>
            <a:pPr defTabSz="761970">
              <a:lnSpc>
                <a:spcPts val="1625"/>
              </a:lnSpc>
            </a:pPr>
            <a:r>
              <a:rPr lang="en-US" sz="1292" b="1" dirty="0">
                <a:solidFill>
                  <a:srgbClr val="000000"/>
                </a:solidFill>
                <a:latin typeface="Montserrat Black" pitchFamily="34" charset="0"/>
                <a:ea typeface="Montserrat Black" pitchFamily="34" charset="-122"/>
                <a:cs typeface="Montserrat Black" pitchFamily="34" charset="-120"/>
              </a:rPr>
              <a:t>❓ Vì sao cần nhiều mức LOD cho một mesh?</a:t>
            </a:r>
            <a:endParaRPr lang="en-US" sz="1292" dirty="0">
              <a:solidFill>
                <a:prstClr val="black"/>
              </a:solidFill>
              <a:latin typeface="Calibri" panose="020F0502020204030204"/>
            </a:endParaRPr>
          </a:p>
        </p:txBody>
      </p:sp>
      <p:sp>
        <p:nvSpPr>
          <p:cNvPr id="28" name="Text 22"/>
          <p:cNvSpPr/>
          <p:nvPr/>
        </p:nvSpPr>
        <p:spPr>
          <a:xfrm>
            <a:off x="922422" y="5312966"/>
            <a:ext cx="10475830" cy="264617"/>
          </a:xfrm>
          <a:prstGeom prst="rect">
            <a:avLst/>
          </a:prstGeom>
          <a:noFill/>
          <a:ln/>
        </p:spPr>
        <p:txBody>
          <a:bodyPr wrap="none" lIns="0" tIns="0" rIns="0" bIns="0" rtlCol="0" anchor="t"/>
          <a:lstStyle/>
          <a:p>
            <a:pPr marL="285739" indent="-285739" defTabSz="761970">
              <a:lnSpc>
                <a:spcPts val="1667"/>
              </a:lnSpc>
              <a:buSzPct val="100000"/>
              <a:buFontTx/>
              <a:buChar char="•"/>
            </a:pPr>
            <a:r>
              <a:rPr lang="en-US" sz="1333" b="1" dirty="0">
                <a:solidFill>
                  <a:srgbClr val="000000"/>
                </a:solidFill>
                <a:latin typeface="Roboto Medium" pitchFamily="34" charset="0"/>
                <a:ea typeface="Roboto Medium" pitchFamily="34" charset="-122"/>
                <a:cs typeface="Roboto Medium" pitchFamily="34" charset="-120"/>
              </a:rPr>
              <a:t>Giảm tải GPU:</a:t>
            </a:r>
            <a:r>
              <a:rPr lang="en-US" sz="1333" dirty="0">
                <a:solidFill>
                  <a:srgbClr val="000000"/>
                </a:solidFill>
                <a:latin typeface="Roboto Medium" pitchFamily="34" charset="0"/>
                <a:ea typeface="Roboto Medium" pitchFamily="34" charset="-122"/>
                <a:cs typeface="Roboto Medium" pitchFamily="34" charset="-120"/>
              </a:rPr>
              <a:t> Các vật thể ở xa người chơi không cần nhiều chi tiết, giúp giảm số lượng tam giác mà GPU phải xử lý.</a:t>
            </a:r>
            <a:endParaRPr lang="en-US" sz="1333" dirty="0">
              <a:solidFill>
                <a:prstClr val="black"/>
              </a:solidFill>
              <a:latin typeface="Calibri" panose="020F0502020204030204"/>
            </a:endParaRPr>
          </a:p>
        </p:txBody>
      </p:sp>
      <p:sp>
        <p:nvSpPr>
          <p:cNvPr id="29" name="Text 23"/>
          <p:cNvSpPr/>
          <p:nvPr/>
        </p:nvSpPr>
        <p:spPr>
          <a:xfrm>
            <a:off x="922422" y="5623818"/>
            <a:ext cx="10475830" cy="264617"/>
          </a:xfrm>
          <a:prstGeom prst="rect">
            <a:avLst/>
          </a:prstGeom>
          <a:noFill/>
          <a:ln/>
        </p:spPr>
        <p:txBody>
          <a:bodyPr wrap="none" lIns="0" tIns="0" rIns="0" bIns="0" rtlCol="0" anchor="t"/>
          <a:lstStyle/>
          <a:p>
            <a:pPr marL="285739" indent="-285739" defTabSz="761970">
              <a:lnSpc>
                <a:spcPts val="1667"/>
              </a:lnSpc>
              <a:buSzPct val="100000"/>
              <a:buFontTx/>
              <a:buChar char="•"/>
            </a:pPr>
            <a:r>
              <a:rPr lang="en-US" sz="1333" b="1" dirty="0">
                <a:solidFill>
                  <a:srgbClr val="000000"/>
                </a:solidFill>
                <a:latin typeface="Roboto Medium" pitchFamily="34" charset="0"/>
                <a:ea typeface="Roboto Medium" pitchFamily="34" charset="-122"/>
                <a:cs typeface="Roboto Medium" pitchFamily="34" charset="-120"/>
              </a:rPr>
              <a:t>Giữ FPS ổn định:</a:t>
            </a:r>
            <a:r>
              <a:rPr lang="en-US" sz="1333" dirty="0">
                <a:solidFill>
                  <a:srgbClr val="000000"/>
                </a:solidFill>
                <a:latin typeface="Roboto Medium" pitchFamily="34" charset="0"/>
                <a:ea typeface="Roboto Medium" pitchFamily="34" charset="-122"/>
                <a:cs typeface="Roboto Medium" pitchFamily="34" charset="-120"/>
              </a:rPr>
              <a:t> Bằng cách chỉ render chi tiết cần thiết, game có thể duy trì khung hình/giây (FPS) cao hơn.</a:t>
            </a:r>
            <a:endParaRPr lang="en-US" sz="1333" dirty="0">
              <a:solidFill>
                <a:prstClr val="black"/>
              </a:solidFill>
              <a:latin typeface="Calibri" panose="020F0502020204030204"/>
            </a:endParaRPr>
          </a:p>
        </p:txBody>
      </p:sp>
      <p:sp>
        <p:nvSpPr>
          <p:cNvPr id="30" name="Text 24"/>
          <p:cNvSpPr/>
          <p:nvPr/>
        </p:nvSpPr>
        <p:spPr>
          <a:xfrm>
            <a:off x="922422" y="5934670"/>
            <a:ext cx="10475830" cy="264617"/>
          </a:xfrm>
          <a:prstGeom prst="rect">
            <a:avLst/>
          </a:prstGeom>
          <a:noFill/>
          <a:ln/>
        </p:spPr>
        <p:txBody>
          <a:bodyPr wrap="none" lIns="0" tIns="0" rIns="0" bIns="0" rtlCol="0" anchor="t"/>
          <a:lstStyle/>
          <a:p>
            <a:pPr marL="285739" indent="-285739" defTabSz="761970">
              <a:lnSpc>
                <a:spcPts val="1667"/>
              </a:lnSpc>
              <a:buSzPct val="100000"/>
              <a:buFontTx/>
              <a:buChar char="•"/>
            </a:pPr>
            <a:r>
              <a:rPr lang="en-US" sz="1333" b="1" dirty="0">
                <a:solidFill>
                  <a:srgbClr val="000000"/>
                </a:solidFill>
                <a:latin typeface="Roboto Medium" pitchFamily="34" charset="0"/>
                <a:ea typeface="Roboto Medium" pitchFamily="34" charset="-122"/>
                <a:cs typeface="Roboto Medium" pitchFamily="34" charset="-120"/>
              </a:rPr>
              <a:t>Game AAA:</a:t>
            </a:r>
            <a:r>
              <a:rPr lang="en-US" sz="1333" dirty="0">
                <a:solidFill>
                  <a:srgbClr val="000000"/>
                </a:solidFill>
                <a:latin typeface="Roboto Medium" pitchFamily="34" charset="0"/>
                <a:ea typeface="Roboto Medium" pitchFamily="34" charset="-122"/>
                <a:cs typeface="Roboto Medium" pitchFamily="34" charset="-120"/>
              </a:rPr>
              <a:t> Các tựa game AAA hiện đại phụ thuộc rất nhiều vào kỹ thuật LOD để đạt được đồ họa chân thực mà vẫn giữ được hiệu suất.</a:t>
            </a:r>
            <a:endParaRPr lang="en-US" sz="1333" dirty="0">
              <a:solidFill>
                <a:prstClr val="black"/>
              </a:solidFill>
              <a:latin typeface="Calibri" panose="020F0502020204030204"/>
            </a:endParaRPr>
          </a:p>
        </p:txBody>
      </p:sp>
    </p:spTree>
    <p:extLst>
      <p:ext uri="{BB962C8B-B14F-4D97-AF65-F5344CB8AC3E}">
        <p14:creationId xmlns:p14="http://schemas.microsoft.com/office/powerpoint/2010/main" val="3810153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7829" y="446088"/>
            <a:ext cx="3500438" cy="329506"/>
          </a:xfrm>
          <a:prstGeom prst="rect">
            <a:avLst/>
          </a:prstGeom>
          <a:noFill/>
          <a:ln/>
        </p:spPr>
        <p:txBody>
          <a:bodyPr wrap="none" lIns="0" tIns="0" rIns="0" bIns="0" rtlCol="0" anchor="t"/>
          <a:lstStyle/>
          <a:p>
            <a:pPr defTabSz="761970">
              <a:lnSpc>
                <a:spcPts val="2583"/>
              </a:lnSpc>
            </a:pPr>
            <a:r>
              <a:rPr lang="en-US" sz="2042" b="1" dirty="0">
                <a:solidFill>
                  <a:srgbClr val="1F497D"/>
                </a:solidFill>
                <a:latin typeface="Montserrat Black" pitchFamily="34" charset="0"/>
                <a:ea typeface="Montserrat Black" pitchFamily="34" charset="-122"/>
                <a:cs typeface="Montserrat Black" pitchFamily="34" charset="-120"/>
              </a:rPr>
              <a:t>Vertex – Điểm có Dữ liệu</a:t>
            </a:r>
            <a:endParaRPr lang="en-US" sz="2042" dirty="0">
              <a:solidFill>
                <a:prstClr val="black"/>
              </a:solidFill>
              <a:latin typeface="Calibri" panose="020F0502020204030204"/>
            </a:endParaRPr>
          </a:p>
        </p:txBody>
      </p:sp>
      <p:sp>
        <p:nvSpPr>
          <p:cNvPr id="3" name="Text 1"/>
          <p:cNvSpPr/>
          <p:nvPr/>
        </p:nvSpPr>
        <p:spPr>
          <a:xfrm>
            <a:off x="567829" y="986433"/>
            <a:ext cx="11056343" cy="210939"/>
          </a:xfrm>
          <a:prstGeom prst="rect">
            <a:avLst/>
          </a:prstGeom>
          <a:noFill/>
          <a:ln/>
        </p:spPr>
        <p:txBody>
          <a:bodyPr wrap="none" lIns="0" tIns="0" rIns="0" bIns="0" rtlCol="0" anchor="t"/>
          <a:lstStyle/>
          <a:p>
            <a:pPr defTabSz="761970">
              <a:lnSpc>
                <a:spcPts val="1625"/>
              </a:lnSpc>
            </a:pPr>
            <a:r>
              <a:rPr lang="en-US" sz="1667" dirty="0">
                <a:solidFill>
                  <a:srgbClr val="000000"/>
                </a:solidFill>
                <a:latin typeface="Roboto Medium" pitchFamily="34" charset="0"/>
                <a:ea typeface="Roboto Medium" pitchFamily="34" charset="-122"/>
                <a:cs typeface="Roboto Medium" pitchFamily="34" charset="-120"/>
              </a:rPr>
              <a:t>Trong đồ họa 3D, một </a:t>
            </a:r>
            <a:r>
              <a:rPr lang="en-US" sz="1667" b="1" dirty="0">
                <a:solidFill>
                  <a:srgbClr val="000000"/>
                </a:solidFill>
                <a:latin typeface="Roboto Medium" pitchFamily="34" charset="0"/>
                <a:ea typeface="Roboto Medium" pitchFamily="34" charset="-122"/>
                <a:cs typeface="Roboto Medium" pitchFamily="34" charset="-120"/>
              </a:rPr>
              <a:t>Vertex</a:t>
            </a:r>
            <a:r>
              <a:rPr lang="en-US" sz="1667" dirty="0">
                <a:solidFill>
                  <a:srgbClr val="000000"/>
                </a:solidFill>
                <a:latin typeface="Roboto Medium" pitchFamily="34" charset="0"/>
                <a:ea typeface="Roboto Medium" pitchFamily="34" charset="-122"/>
                <a:cs typeface="Roboto Medium" pitchFamily="34" charset="-120"/>
              </a:rPr>
              <a:t> không chỉ là một điểm trong không gian mà còn mang theo nhiều thông tin quan trọng khác.</a:t>
            </a:r>
            <a:endParaRPr lang="en-US" sz="1667" dirty="0">
              <a:solidFill>
                <a:prstClr val="black"/>
              </a:solidFill>
              <a:latin typeface="Calibri" panose="020F0502020204030204"/>
            </a:endParaRPr>
          </a:p>
        </p:txBody>
      </p:sp>
      <p:sp>
        <p:nvSpPr>
          <p:cNvPr id="4" name="Text 2"/>
          <p:cNvSpPr/>
          <p:nvPr/>
        </p:nvSpPr>
        <p:spPr>
          <a:xfrm>
            <a:off x="3414713" y="2109819"/>
            <a:ext cx="1318220" cy="164803"/>
          </a:xfrm>
          <a:prstGeom prst="rect">
            <a:avLst/>
          </a:prstGeom>
          <a:noFill/>
          <a:ln/>
        </p:spPr>
        <p:txBody>
          <a:bodyPr wrap="none" lIns="0" tIns="0" rIns="0" bIns="0" rtlCol="0" anchor="t"/>
          <a:lstStyle/>
          <a:p>
            <a:pPr algn="r" defTabSz="761970">
              <a:lnSpc>
                <a:spcPts val="1292"/>
              </a:lnSpc>
            </a:pPr>
            <a:r>
              <a:rPr lang="en-US" sz="1667" b="1" dirty="0">
                <a:solidFill>
                  <a:srgbClr val="000000"/>
                </a:solidFill>
                <a:latin typeface="Montserrat Black" pitchFamily="34" charset="0"/>
                <a:ea typeface="Montserrat Black" pitchFamily="34" charset="-122"/>
                <a:cs typeface="Montserrat Black" pitchFamily="34" charset="-120"/>
              </a:rPr>
              <a:t>Position (Vị trí)</a:t>
            </a:r>
            <a:endParaRPr lang="en-US" sz="1667" dirty="0">
              <a:solidFill>
                <a:prstClr val="black"/>
              </a:solidFill>
              <a:latin typeface="Calibri" panose="020F0502020204030204"/>
            </a:endParaRPr>
          </a:p>
        </p:txBody>
      </p:sp>
      <p:sp>
        <p:nvSpPr>
          <p:cNvPr id="5" name="Text 3"/>
          <p:cNvSpPr/>
          <p:nvPr/>
        </p:nvSpPr>
        <p:spPr>
          <a:xfrm>
            <a:off x="462460" y="2337823"/>
            <a:ext cx="4270474" cy="168672"/>
          </a:xfrm>
          <a:prstGeom prst="rect">
            <a:avLst/>
          </a:prstGeom>
          <a:noFill/>
          <a:ln/>
        </p:spPr>
        <p:txBody>
          <a:bodyPr wrap="none" lIns="0" tIns="0" rIns="0" bIns="0" rtlCol="0" anchor="t"/>
          <a:lstStyle/>
          <a:p>
            <a:pPr algn="r" defTabSz="761970">
              <a:lnSpc>
                <a:spcPts val="1292"/>
              </a:lnSpc>
            </a:pPr>
            <a:r>
              <a:rPr lang="en-US" sz="1167" dirty="0">
                <a:solidFill>
                  <a:srgbClr val="000000"/>
                </a:solidFill>
                <a:latin typeface="Roboto Medium" pitchFamily="34" charset="0"/>
                <a:ea typeface="Roboto Medium" pitchFamily="34" charset="-122"/>
                <a:cs typeface="Roboto Medium" pitchFamily="34" charset="-120"/>
              </a:rPr>
              <a:t>Tọa độ (X, Y, Z) của đỉnh trong không gian 3D.</a:t>
            </a:r>
            <a:endParaRPr lang="en-US" sz="1167" dirty="0">
              <a:solidFill>
                <a:prstClr val="black"/>
              </a:solidFill>
              <a:latin typeface="Calibri" panose="020F0502020204030204"/>
            </a:endParaRPr>
          </a:p>
        </p:txBody>
      </p:sp>
      <p:pic>
        <p:nvPicPr>
          <p:cNvPr id="6" name="Image 0" descr="preencoded.png"/>
          <p:cNvPicPr>
            <a:picLocks noChangeAspect="1"/>
          </p:cNvPicPr>
          <p:nvPr/>
        </p:nvPicPr>
        <p:blipFill>
          <a:blip r:embed="rId3"/>
          <a:stretch>
            <a:fillRect/>
          </a:stretch>
        </p:blipFill>
        <p:spPr>
          <a:xfrm>
            <a:off x="4732934" y="1735498"/>
            <a:ext cx="2515294" cy="2515294"/>
          </a:xfrm>
          <a:prstGeom prst="rect">
            <a:avLst/>
          </a:prstGeom>
        </p:spPr>
      </p:pic>
      <p:sp>
        <p:nvSpPr>
          <p:cNvPr id="7" name="Text 4"/>
          <p:cNvSpPr/>
          <p:nvPr/>
        </p:nvSpPr>
        <p:spPr>
          <a:xfrm>
            <a:off x="5458371" y="2383614"/>
            <a:ext cx="148233" cy="185341"/>
          </a:xfrm>
          <a:prstGeom prst="rect">
            <a:avLst/>
          </a:prstGeom>
          <a:noFill/>
          <a:ln/>
        </p:spPr>
        <p:txBody>
          <a:bodyPr wrap="none" lIns="0" tIns="0" rIns="0" bIns="0" rtlCol="0" anchor="t"/>
          <a:lstStyle/>
          <a:p>
            <a:pPr defTabSz="761970">
              <a:lnSpc>
                <a:spcPts val="1833"/>
              </a:lnSpc>
            </a:pPr>
            <a:r>
              <a:rPr lang="en-US" sz="1167" b="1" dirty="0">
                <a:solidFill>
                  <a:srgbClr val="000000"/>
                </a:solidFill>
                <a:latin typeface="Montserrat Black" pitchFamily="34" charset="0"/>
                <a:ea typeface="Montserrat Black" pitchFamily="34" charset="-122"/>
                <a:cs typeface="Montserrat Black" pitchFamily="34" charset="-120"/>
              </a:rPr>
              <a:t>1</a:t>
            </a:r>
            <a:endParaRPr lang="en-US" sz="1167" dirty="0">
              <a:solidFill>
                <a:prstClr val="black"/>
              </a:solidFill>
              <a:latin typeface="Calibri" panose="020F0502020204030204"/>
            </a:endParaRPr>
          </a:p>
        </p:txBody>
      </p:sp>
      <p:sp>
        <p:nvSpPr>
          <p:cNvPr id="8" name="Text 5"/>
          <p:cNvSpPr/>
          <p:nvPr/>
        </p:nvSpPr>
        <p:spPr>
          <a:xfrm>
            <a:off x="7248228" y="2025484"/>
            <a:ext cx="1479848" cy="164803"/>
          </a:xfrm>
          <a:prstGeom prst="rect">
            <a:avLst/>
          </a:prstGeom>
          <a:noFill/>
          <a:ln/>
        </p:spPr>
        <p:txBody>
          <a:bodyPr wrap="none" lIns="0" tIns="0" rIns="0" bIns="0" rtlCol="0" anchor="t"/>
          <a:lstStyle/>
          <a:p>
            <a:pPr defTabSz="761970">
              <a:lnSpc>
                <a:spcPts val="1292"/>
              </a:lnSpc>
            </a:pPr>
            <a:r>
              <a:rPr lang="en-US" sz="1667" b="1" dirty="0">
                <a:solidFill>
                  <a:srgbClr val="000000"/>
                </a:solidFill>
                <a:latin typeface="Montserrat Black" pitchFamily="34" charset="0"/>
                <a:ea typeface="Montserrat Black" pitchFamily="34" charset="-122"/>
                <a:cs typeface="Montserrat Black" pitchFamily="34" charset="-120"/>
              </a:rPr>
              <a:t>Normal (Pháp tuyến)</a:t>
            </a:r>
            <a:endParaRPr lang="en-US" sz="1667" dirty="0">
              <a:solidFill>
                <a:prstClr val="black"/>
              </a:solidFill>
              <a:latin typeface="Calibri" panose="020F0502020204030204"/>
            </a:endParaRPr>
          </a:p>
        </p:txBody>
      </p:sp>
      <p:sp>
        <p:nvSpPr>
          <p:cNvPr id="9" name="Text 6"/>
          <p:cNvSpPr/>
          <p:nvPr/>
        </p:nvSpPr>
        <p:spPr>
          <a:xfrm>
            <a:off x="7248228" y="2253488"/>
            <a:ext cx="4270573" cy="337344"/>
          </a:xfrm>
          <a:prstGeom prst="rect">
            <a:avLst/>
          </a:prstGeom>
          <a:noFill/>
          <a:ln/>
        </p:spPr>
        <p:txBody>
          <a:bodyPr wrap="square" lIns="0" tIns="0" rIns="0" bIns="0" rtlCol="0" anchor="t"/>
          <a:lstStyle/>
          <a:p>
            <a:pPr defTabSz="761970">
              <a:lnSpc>
                <a:spcPts val="1292"/>
              </a:lnSpc>
            </a:pPr>
            <a:r>
              <a:rPr lang="en-US" sz="1167" dirty="0">
                <a:solidFill>
                  <a:srgbClr val="000000"/>
                </a:solidFill>
                <a:latin typeface="Roboto Medium" pitchFamily="34" charset="0"/>
                <a:ea typeface="Roboto Medium" pitchFamily="34" charset="-122"/>
                <a:cs typeface="Roboto Medium" pitchFamily="34" charset="-120"/>
              </a:rPr>
              <a:t>Vector chỉ hướng vuông góc với bề mặt tại đỉnh, quyết định cách ánh sáng tương tác với vật thể.</a:t>
            </a:r>
            <a:endParaRPr lang="en-US" sz="1167" dirty="0">
              <a:solidFill>
                <a:prstClr val="black"/>
              </a:solidFill>
              <a:latin typeface="Calibri" panose="020F0502020204030204"/>
            </a:endParaRPr>
          </a:p>
        </p:txBody>
      </p:sp>
      <p:pic>
        <p:nvPicPr>
          <p:cNvPr id="10" name="Image 1" descr="preencoded.png"/>
          <p:cNvPicPr>
            <a:picLocks noChangeAspect="1"/>
          </p:cNvPicPr>
          <p:nvPr/>
        </p:nvPicPr>
        <p:blipFill>
          <a:blip r:embed="rId4"/>
          <a:stretch>
            <a:fillRect/>
          </a:stretch>
        </p:blipFill>
        <p:spPr>
          <a:xfrm>
            <a:off x="4732934" y="1724125"/>
            <a:ext cx="2515294" cy="2515294"/>
          </a:xfrm>
          <a:prstGeom prst="rect">
            <a:avLst/>
          </a:prstGeom>
        </p:spPr>
      </p:pic>
      <p:sp>
        <p:nvSpPr>
          <p:cNvPr id="11" name="Text 7"/>
          <p:cNvSpPr/>
          <p:nvPr/>
        </p:nvSpPr>
        <p:spPr>
          <a:xfrm>
            <a:off x="6374359" y="2383614"/>
            <a:ext cx="148233" cy="185341"/>
          </a:xfrm>
          <a:prstGeom prst="rect">
            <a:avLst/>
          </a:prstGeom>
          <a:noFill/>
          <a:ln/>
        </p:spPr>
        <p:txBody>
          <a:bodyPr wrap="none" lIns="0" tIns="0" rIns="0" bIns="0" rtlCol="0" anchor="t"/>
          <a:lstStyle/>
          <a:p>
            <a:pPr defTabSz="761970">
              <a:lnSpc>
                <a:spcPts val="1833"/>
              </a:lnSpc>
            </a:pPr>
            <a:r>
              <a:rPr lang="en-US" sz="1167" b="1" dirty="0">
                <a:solidFill>
                  <a:srgbClr val="000000"/>
                </a:solidFill>
                <a:latin typeface="Montserrat Black" pitchFamily="34" charset="0"/>
                <a:ea typeface="Montserrat Black" pitchFamily="34" charset="-122"/>
                <a:cs typeface="Montserrat Black" pitchFamily="34" charset="-120"/>
              </a:rPr>
              <a:t>2</a:t>
            </a:r>
            <a:endParaRPr lang="en-US" sz="1167" dirty="0">
              <a:solidFill>
                <a:prstClr val="black"/>
              </a:solidFill>
              <a:latin typeface="Calibri" panose="020F0502020204030204"/>
            </a:endParaRPr>
          </a:p>
        </p:txBody>
      </p:sp>
      <p:sp>
        <p:nvSpPr>
          <p:cNvPr id="12" name="Text 8"/>
          <p:cNvSpPr/>
          <p:nvPr/>
        </p:nvSpPr>
        <p:spPr>
          <a:xfrm>
            <a:off x="7248228" y="3446494"/>
            <a:ext cx="1318220" cy="164803"/>
          </a:xfrm>
          <a:prstGeom prst="rect">
            <a:avLst/>
          </a:prstGeom>
          <a:noFill/>
          <a:ln/>
        </p:spPr>
        <p:txBody>
          <a:bodyPr wrap="none" lIns="0" tIns="0" rIns="0" bIns="0" rtlCol="0" anchor="t"/>
          <a:lstStyle/>
          <a:p>
            <a:pPr defTabSz="761970">
              <a:lnSpc>
                <a:spcPts val="1292"/>
              </a:lnSpc>
            </a:pPr>
            <a:r>
              <a:rPr lang="en-US" sz="1667" b="1" dirty="0">
                <a:solidFill>
                  <a:srgbClr val="000000"/>
                </a:solidFill>
                <a:latin typeface="Montserrat Black" pitchFamily="34" charset="0"/>
                <a:ea typeface="Montserrat Black" pitchFamily="34" charset="-122"/>
                <a:cs typeface="Montserrat Black" pitchFamily="34" charset="-120"/>
              </a:rPr>
              <a:t>Color (Màu sắc)</a:t>
            </a:r>
            <a:endParaRPr lang="en-US" sz="1667" dirty="0">
              <a:solidFill>
                <a:prstClr val="black"/>
              </a:solidFill>
              <a:latin typeface="Calibri" panose="020F0502020204030204"/>
            </a:endParaRPr>
          </a:p>
        </p:txBody>
      </p:sp>
      <p:sp>
        <p:nvSpPr>
          <p:cNvPr id="13" name="Text 9"/>
          <p:cNvSpPr/>
          <p:nvPr/>
        </p:nvSpPr>
        <p:spPr>
          <a:xfrm>
            <a:off x="7248228" y="3674498"/>
            <a:ext cx="4270573" cy="168672"/>
          </a:xfrm>
          <a:prstGeom prst="rect">
            <a:avLst/>
          </a:prstGeom>
          <a:noFill/>
          <a:ln/>
        </p:spPr>
        <p:txBody>
          <a:bodyPr wrap="none" lIns="0" tIns="0" rIns="0" bIns="0" rtlCol="0" anchor="t"/>
          <a:lstStyle/>
          <a:p>
            <a:pPr defTabSz="761970">
              <a:lnSpc>
                <a:spcPts val="1292"/>
              </a:lnSpc>
            </a:pPr>
            <a:r>
              <a:rPr lang="en-US" sz="1167" dirty="0">
                <a:solidFill>
                  <a:srgbClr val="000000"/>
                </a:solidFill>
                <a:latin typeface="Roboto Medium" pitchFamily="34" charset="0"/>
                <a:ea typeface="Roboto Medium" pitchFamily="34" charset="-122"/>
                <a:cs typeface="Roboto Medium" pitchFamily="34" charset="-120"/>
              </a:rPr>
              <a:t>Màu sắc riêng biệt được gán cho đỉnh, có thể được nội suy giữa các đỉnh.</a:t>
            </a:r>
            <a:endParaRPr lang="en-US" sz="1167" dirty="0">
              <a:solidFill>
                <a:prstClr val="black"/>
              </a:solidFill>
              <a:latin typeface="Calibri" panose="020F0502020204030204"/>
            </a:endParaRPr>
          </a:p>
        </p:txBody>
      </p:sp>
      <p:pic>
        <p:nvPicPr>
          <p:cNvPr id="14" name="Image 2" descr="preencoded.png"/>
          <p:cNvPicPr>
            <a:picLocks noChangeAspect="1"/>
          </p:cNvPicPr>
          <p:nvPr/>
        </p:nvPicPr>
        <p:blipFill>
          <a:blip r:embed="rId5"/>
          <a:stretch>
            <a:fillRect/>
          </a:stretch>
        </p:blipFill>
        <p:spPr>
          <a:xfrm>
            <a:off x="4732934" y="1724125"/>
            <a:ext cx="2515294" cy="2515294"/>
          </a:xfrm>
          <a:prstGeom prst="rect">
            <a:avLst/>
          </a:prstGeom>
        </p:spPr>
      </p:pic>
      <p:sp>
        <p:nvSpPr>
          <p:cNvPr id="15" name="Text 10"/>
          <p:cNvSpPr/>
          <p:nvPr/>
        </p:nvSpPr>
        <p:spPr>
          <a:xfrm>
            <a:off x="6374359" y="3299601"/>
            <a:ext cx="148233" cy="185341"/>
          </a:xfrm>
          <a:prstGeom prst="rect">
            <a:avLst/>
          </a:prstGeom>
          <a:noFill/>
          <a:ln/>
        </p:spPr>
        <p:txBody>
          <a:bodyPr wrap="none" lIns="0" tIns="0" rIns="0" bIns="0" rtlCol="0" anchor="t"/>
          <a:lstStyle/>
          <a:p>
            <a:pPr defTabSz="761970">
              <a:lnSpc>
                <a:spcPts val="1833"/>
              </a:lnSpc>
            </a:pPr>
            <a:r>
              <a:rPr lang="en-US" sz="1167" b="1" dirty="0">
                <a:solidFill>
                  <a:srgbClr val="000000"/>
                </a:solidFill>
                <a:latin typeface="Montserrat Black" pitchFamily="34" charset="0"/>
                <a:ea typeface="Montserrat Black" pitchFamily="34" charset="-122"/>
                <a:cs typeface="Montserrat Black" pitchFamily="34" charset="-120"/>
              </a:rPr>
              <a:t>3</a:t>
            </a:r>
            <a:endParaRPr lang="en-US" sz="1167" dirty="0">
              <a:solidFill>
                <a:prstClr val="black"/>
              </a:solidFill>
              <a:latin typeface="Calibri" panose="020F0502020204030204"/>
            </a:endParaRPr>
          </a:p>
        </p:txBody>
      </p:sp>
      <p:sp>
        <p:nvSpPr>
          <p:cNvPr id="16" name="Text 11"/>
          <p:cNvSpPr/>
          <p:nvPr/>
        </p:nvSpPr>
        <p:spPr>
          <a:xfrm>
            <a:off x="3356868" y="3446494"/>
            <a:ext cx="1376065" cy="164803"/>
          </a:xfrm>
          <a:prstGeom prst="rect">
            <a:avLst/>
          </a:prstGeom>
          <a:noFill/>
          <a:ln/>
        </p:spPr>
        <p:txBody>
          <a:bodyPr wrap="none" lIns="0" tIns="0" rIns="0" bIns="0" rtlCol="0" anchor="t"/>
          <a:lstStyle/>
          <a:p>
            <a:pPr algn="r" defTabSz="761970">
              <a:lnSpc>
                <a:spcPts val="1292"/>
              </a:lnSpc>
            </a:pPr>
            <a:r>
              <a:rPr lang="en-US" sz="1667" b="1" dirty="0">
                <a:solidFill>
                  <a:srgbClr val="000000"/>
                </a:solidFill>
                <a:latin typeface="Montserrat Black" pitchFamily="34" charset="0"/>
                <a:ea typeface="Montserrat Black" pitchFamily="34" charset="-122"/>
                <a:cs typeface="Montserrat Black" pitchFamily="34" charset="-120"/>
              </a:rPr>
              <a:t>Texture Coordinate</a:t>
            </a:r>
            <a:endParaRPr lang="en-US" sz="1667" dirty="0">
              <a:solidFill>
                <a:prstClr val="black"/>
              </a:solidFill>
              <a:latin typeface="Calibri" panose="020F0502020204030204"/>
            </a:endParaRPr>
          </a:p>
        </p:txBody>
      </p:sp>
      <p:sp>
        <p:nvSpPr>
          <p:cNvPr id="17" name="Text 12"/>
          <p:cNvSpPr/>
          <p:nvPr/>
        </p:nvSpPr>
        <p:spPr>
          <a:xfrm>
            <a:off x="462460" y="3674498"/>
            <a:ext cx="4270474" cy="168672"/>
          </a:xfrm>
          <a:prstGeom prst="rect">
            <a:avLst/>
          </a:prstGeom>
          <a:noFill/>
          <a:ln/>
        </p:spPr>
        <p:txBody>
          <a:bodyPr wrap="none" lIns="0" tIns="0" rIns="0" bIns="0" rtlCol="0" anchor="t"/>
          <a:lstStyle/>
          <a:p>
            <a:pPr algn="r" defTabSz="761970">
              <a:lnSpc>
                <a:spcPts val="1292"/>
              </a:lnSpc>
            </a:pPr>
            <a:r>
              <a:rPr lang="en-US" sz="1167" dirty="0">
                <a:solidFill>
                  <a:srgbClr val="000000"/>
                </a:solidFill>
                <a:latin typeface="Roboto Medium" pitchFamily="34" charset="0"/>
                <a:ea typeface="Roboto Medium" pitchFamily="34" charset="-122"/>
                <a:cs typeface="Roboto Medium" pitchFamily="34" charset="-120"/>
              </a:rPr>
              <a:t>Tọa độ (U, V) chỉ ra cách texture (kết cấu) sẽ được ánh </a:t>
            </a:r>
            <a:r>
              <a:rPr lang="en-US" sz="1167" dirty="0" err="1">
                <a:solidFill>
                  <a:srgbClr val="000000"/>
                </a:solidFill>
                <a:latin typeface="Roboto Medium" pitchFamily="34" charset="0"/>
                <a:ea typeface="Roboto Medium" pitchFamily="34" charset="-122"/>
                <a:cs typeface="Roboto Medium" pitchFamily="34" charset="-120"/>
              </a:rPr>
              <a:t>xạ</a:t>
            </a:r>
            <a:r>
              <a:rPr lang="en-US" sz="1167" dirty="0">
                <a:solidFill>
                  <a:srgbClr val="000000"/>
                </a:solidFill>
                <a:latin typeface="Roboto Medium" pitchFamily="34" charset="0"/>
                <a:ea typeface="Roboto Medium" pitchFamily="34" charset="-122"/>
                <a:cs typeface="Roboto Medium" pitchFamily="34" charset="-120"/>
              </a:rPr>
              <a:t> </a:t>
            </a:r>
          </a:p>
          <a:p>
            <a:pPr algn="r" defTabSz="761970">
              <a:lnSpc>
                <a:spcPts val="1292"/>
              </a:lnSpc>
            </a:pPr>
            <a:r>
              <a:rPr lang="en-US" sz="1167" dirty="0" err="1">
                <a:solidFill>
                  <a:srgbClr val="000000"/>
                </a:solidFill>
                <a:latin typeface="Roboto Medium" pitchFamily="34" charset="0"/>
                <a:ea typeface="Roboto Medium" pitchFamily="34" charset="-122"/>
                <a:cs typeface="Roboto Medium" pitchFamily="34" charset="-120"/>
              </a:rPr>
              <a:t>lên</a:t>
            </a:r>
            <a:r>
              <a:rPr lang="en-US" sz="1167" dirty="0">
                <a:solidFill>
                  <a:srgbClr val="000000"/>
                </a:solidFill>
                <a:latin typeface="Roboto Medium" pitchFamily="34" charset="0"/>
                <a:ea typeface="Roboto Medium" pitchFamily="34" charset="-122"/>
                <a:cs typeface="Roboto Medium" pitchFamily="34" charset="-120"/>
              </a:rPr>
              <a:t> bề mặt vật thể.</a:t>
            </a:r>
            <a:endParaRPr lang="en-US" sz="1167" dirty="0">
              <a:solidFill>
                <a:prstClr val="black"/>
              </a:solidFill>
              <a:latin typeface="Calibri" panose="020F0502020204030204"/>
            </a:endParaRPr>
          </a:p>
        </p:txBody>
      </p:sp>
      <p:pic>
        <p:nvPicPr>
          <p:cNvPr id="18" name="Image 3" descr="preencoded.png"/>
          <p:cNvPicPr>
            <a:picLocks noChangeAspect="1"/>
          </p:cNvPicPr>
          <p:nvPr/>
        </p:nvPicPr>
        <p:blipFill>
          <a:blip r:embed="rId6"/>
          <a:stretch>
            <a:fillRect/>
          </a:stretch>
        </p:blipFill>
        <p:spPr>
          <a:xfrm>
            <a:off x="4732933" y="1724125"/>
            <a:ext cx="2515294" cy="2515294"/>
          </a:xfrm>
          <a:prstGeom prst="rect">
            <a:avLst/>
          </a:prstGeom>
        </p:spPr>
      </p:pic>
      <p:sp>
        <p:nvSpPr>
          <p:cNvPr id="19" name="Text 13"/>
          <p:cNvSpPr/>
          <p:nvPr/>
        </p:nvSpPr>
        <p:spPr>
          <a:xfrm>
            <a:off x="5458371" y="3299601"/>
            <a:ext cx="148233" cy="185341"/>
          </a:xfrm>
          <a:prstGeom prst="rect">
            <a:avLst/>
          </a:prstGeom>
          <a:noFill/>
          <a:ln/>
        </p:spPr>
        <p:txBody>
          <a:bodyPr wrap="none" lIns="0" tIns="0" rIns="0" bIns="0" rtlCol="0" anchor="t"/>
          <a:lstStyle/>
          <a:p>
            <a:pPr defTabSz="761970">
              <a:lnSpc>
                <a:spcPts val="1833"/>
              </a:lnSpc>
            </a:pPr>
            <a:r>
              <a:rPr lang="en-US" sz="1167" b="1" dirty="0">
                <a:solidFill>
                  <a:srgbClr val="000000"/>
                </a:solidFill>
                <a:latin typeface="Montserrat Black" pitchFamily="34" charset="0"/>
                <a:ea typeface="Montserrat Black" pitchFamily="34" charset="-122"/>
                <a:cs typeface="Montserrat Black" pitchFamily="34" charset="-120"/>
              </a:rPr>
              <a:t>4</a:t>
            </a:r>
            <a:endParaRPr lang="en-US" sz="1167" dirty="0">
              <a:solidFill>
                <a:prstClr val="black"/>
              </a:solidFill>
              <a:latin typeface="Calibri" panose="020F0502020204030204"/>
            </a:endParaRPr>
          </a:p>
        </p:txBody>
      </p:sp>
      <p:sp>
        <p:nvSpPr>
          <p:cNvPr id="23" name="Shape 17"/>
          <p:cNvSpPr/>
          <p:nvPr/>
        </p:nvSpPr>
        <p:spPr>
          <a:xfrm>
            <a:off x="567829" y="4922540"/>
            <a:ext cx="11056343" cy="1510208"/>
          </a:xfrm>
          <a:prstGeom prst="roundRect">
            <a:avLst>
              <a:gd name="adj" fmla="val 2933"/>
            </a:avLst>
          </a:prstGeom>
          <a:solidFill>
            <a:srgbClr val="214B7E"/>
          </a:solidFill>
          <a:ln/>
        </p:spPr>
      </p:sp>
      <p:pic>
        <p:nvPicPr>
          <p:cNvPr id="24" name="Image 4" descr="preencoded.png"/>
          <p:cNvPicPr>
            <a:picLocks noChangeAspect="1"/>
          </p:cNvPicPr>
          <p:nvPr/>
        </p:nvPicPr>
        <p:blipFill>
          <a:blip r:embed="rId7"/>
          <a:stretch>
            <a:fillRect/>
          </a:stretch>
        </p:blipFill>
        <p:spPr>
          <a:xfrm>
            <a:off x="673199" y="5065911"/>
            <a:ext cx="164703" cy="131763"/>
          </a:xfrm>
          <a:prstGeom prst="rect">
            <a:avLst/>
          </a:prstGeom>
        </p:spPr>
      </p:pic>
      <p:sp>
        <p:nvSpPr>
          <p:cNvPr id="25" name="Text 18"/>
          <p:cNvSpPr/>
          <p:nvPr/>
        </p:nvSpPr>
        <p:spPr>
          <a:xfrm>
            <a:off x="943272" y="5054204"/>
            <a:ext cx="2564507" cy="171153"/>
          </a:xfrm>
          <a:prstGeom prst="rect">
            <a:avLst/>
          </a:prstGeom>
          <a:noFill/>
          <a:ln/>
        </p:spPr>
        <p:txBody>
          <a:bodyPr wrap="none" lIns="0" tIns="0" rIns="0" bIns="0" rtlCol="0" anchor="t"/>
          <a:lstStyle/>
          <a:p>
            <a:pPr defTabSz="761970">
              <a:lnSpc>
                <a:spcPts val="1292"/>
              </a:lnSpc>
            </a:pPr>
            <a:r>
              <a:rPr lang="en-US" sz="1250" b="1" dirty="0">
                <a:solidFill>
                  <a:srgbClr val="000000"/>
                </a:solidFill>
                <a:latin typeface="Montserrat Black" pitchFamily="34" charset="0"/>
                <a:ea typeface="Montserrat Black" pitchFamily="34" charset="-122"/>
                <a:cs typeface="Montserrat Black" pitchFamily="34" charset="-120"/>
              </a:rPr>
              <a:t>❓</a:t>
            </a:r>
            <a:r>
              <a:rPr lang="en-US" sz="1250" b="1" dirty="0">
                <a:solidFill>
                  <a:srgbClr val="FFFFFF"/>
                </a:solidFill>
                <a:latin typeface="Montserrat Black" pitchFamily="34" charset="0"/>
                <a:ea typeface="Montserrat Black" pitchFamily="34" charset="-122"/>
                <a:cs typeface="Montserrat Black" pitchFamily="34" charset="-120"/>
              </a:rPr>
              <a:t> Nếu thiếu normal, điều gì xảy ra?</a:t>
            </a:r>
            <a:endParaRPr lang="en-US" sz="1250" dirty="0">
              <a:solidFill>
                <a:prstClr val="black"/>
              </a:solidFill>
              <a:latin typeface="Calibri" panose="020F0502020204030204"/>
            </a:endParaRPr>
          </a:p>
        </p:txBody>
      </p:sp>
      <p:sp>
        <p:nvSpPr>
          <p:cNvPr id="26" name="Text 19"/>
          <p:cNvSpPr/>
          <p:nvPr/>
        </p:nvSpPr>
        <p:spPr>
          <a:xfrm>
            <a:off x="943273" y="5330726"/>
            <a:ext cx="10575528" cy="210939"/>
          </a:xfrm>
          <a:prstGeom prst="rect">
            <a:avLst/>
          </a:prstGeom>
          <a:noFill/>
          <a:ln/>
        </p:spPr>
        <p:txBody>
          <a:bodyPr wrap="none" lIns="0" tIns="0" rIns="0" bIns="0" rtlCol="0" anchor="t"/>
          <a:lstStyle/>
          <a:p>
            <a:pPr defTabSz="761970">
              <a:lnSpc>
                <a:spcPts val="1625"/>
              </a:lnSpc>
            </a:pPr>
            <a:r>
              <a:rPr lang="en-US" sz="1250" dirty="0">
                <a:solidFill>
                  <a:srgbClr val="FFFFFF"/>
                </a:solidFill>
                <a:latin typeface="Roboto Medium" pitchFamily="34" charset="0"/>
                <a:ea typeface="Roboto Medium" pitchFamily="34" charset="-122"/>
                <a:cs typeface="Roboto Medium" pitchFamily="34" charset="-120"/>
              </a:rPr>
              <a:t>Nếu thiếu thông tin normal, vật thể sẽ không thể phản ứng đúng với ánh sáng, dẫn đến bề mặt trông phẳng lì, không có chiều sâu và không chân thực.</a:t>
            </a:r>
            <a:endParaRPr lang="en-US" sz="1250" dirty="0">
              <a:solidFill>
                <a:prstClr val="black"/>
              </a:solidFill>
              <a:latin typeface="Calibri" panose="020F0502020204030204"/>
            </a:endParaRPr>
          </a:p>
        </p:txBody>
      </p:sp>
      <p:sp>
        <p:nvSpPr>
          <p:cNvPr id="27" name="Text 20"/>
          <p:cNvSpPr/>
          <p:nvPr/>
        </p:nvSpPr>
        <p:spPr>
          <a:xfrm>
            <a:off x="943273" y="5636519"/>
            <a:ext cx="10575528" cy="210939"/>
          </a:xfrm>
          <a:prstGeom prst="rect">
            <a:avLst/>
          </a:prstGeom>
          <a:noFill/>
          <a:ln/>
        </p:spPr>
        <p:txBody>
          <a:bodyPr wrap="none" lIns="0" tIns="0" rIns="0" bIns="0" rtlCol="0" anchor="t"/>
          <a:lstStyle/>
          <a:p>
            <a:pPr marL="285739" indent="-285739" defTabSz="761970">
              <a:lnSpc>
                <a:spcPts val="1292"/>
              </a:lnSpc>
              <a:buSzPct val="100000"/>
              <a:buFontTx/>
              <a:buChar char="•"/>
            </a:pPr>
            <a:r>
              <a:rPr lang="en-US" sz="1250" dirty="0">
                <a:solidFill>
                  <a:srgbClr val="FFFFFF"/>
                </a:solidFill>
                <a:latin typeface="Roboto Medium" pitchFamily="34" charset="0"/>
                <a:ea typeface="Roboto Medium" pitchFamily="34" charset="-122"/>
                <a:cs typeface="Roboto Medium" pitchFamily="34" charset="-120"/>
              </a:rPr>
              <a:t>Vertex là </a:t>
            </a:r>
            <a:r>
              <a:rPr lang="en-US" sz="1250" b="1" dirty="0">
                <a:solidFill>
                  <a:srgbClr val="FFFFFF"/>
                </a:solidFill>
                <a:latin typeface="Roboto Medium" pitchFamily="34" charset="0"/>
                <a:ea typeface="Roboto Medium" pitchFamily="34" charset="-122"/>
                <a:cs typeface="Roboto Medium" pitchFamily="34" charset="-120"/>
              </a:rPr>
              <a:t>đầu vào chính của vertex shader</a:t>
            </a:r>
            <a:r>
              <a:rPr lang="en-US" sz="1250" dirty="0">
                <a:solidFill>
                  <a:srgbClr val="FFFFFF"/>
                </a:solidFill>
                <a:latin typeface="Roboto Medium" pitchFamily="34" charset="0"/>
                <a:ea typeface="Roboto Medium" pitchFamily="34" charset="-122"/>
                <a:cs typeface="Roboto Medium" pitchFamily="34" charset="-120"/>
              </a:rPr>
              <a:t>, nơi các thuộc tính của đỉnh được xử lý.</a:t>
            </a:r>
            <a:endParaRPr lang="en-US" sz="1250" dirty="0">
              <a:solidFill>
                <a:prstClr val="black"/>
              </a:solidFill>
              <a:latin typeface="Calibri" panose="020F0502020204030204"/>
            </a:endParaRPr>
          </a:p>
        </p:txBody>
      </p:sp>
      <p:sp>
        <p:nvSpPr>
          <p:cNvPr id="28" name="Text 21"/>
          <p:cNvSpPr/>
          <p:nvPr/>
        </p:nvSpPr>
        <p:spPr>
          <a:xfrm>
            <a:off x="943273" y="5884367"/>
            <a:ext cx="10575528" cy="210939"/>
          </a:xfrm>
          <a:prstGeom prst="rect">
            <a:avLst/>
          </a:prstGeom>
          <a:noFill/>
          <a:ln/>
        </p:spPr>
        <p:txBody>
          <a:bodyPr wrap="none" lIns="0" tIns="0" rIns="0" bIns="0" rtlCol="0" anchor="t"/>
          <a:lstStyle/>
          <a:p>
            <a:pPr marL="285739" indent="-285739" defTabSz="761970">
              <a:lnSpc>
                <a:spcPts val="1292"/>
              </a:lnSpc>
              <a:buSzPct val="100000"/>
              <a:buFontTx/>
              <a:buChar char="•"/>
            </a:pPr>
            <a:r>
              <a:rPr lang="en-US" sz="1250" dirty="0">
                <a:solidFill>
                  <a:srgbClr val="FFFFFF"/>
                </a:solidFill>
                <a:latin typeface="Roboto Medium" pitchFamily="34" charset="0"/>
                <a:ea typeface="Roboto Medium" pitchFamily="34" charset="-122"/>
                <a:cs typeface="Roboto Medium" pitchFamily="34" charset="-120"/>
              </a:rPr>
              <a:t>Mỗi thuộc tính thêm vào cho vertex sẽ làm </a:t>
            </a:r>
            <a:r>
              <a:rPr lang="en-US" sz="1250" b="1" dirty="0">
                <a:solidFill>
                  <a:srgbClr val="FFFFFF"/>
                </a:solidFill>
                <a:latin typeface="Roboto Medium" pitchFamily="34" charset="0"/>
                <a:ea typeface="Roboto Medium" pitchFamily="34" charset="-122"/>
                <a:cs typeface="Roboto Medium" pitchFamily="34" charset="-120"/>
              </a:rPr>
              <a:t>tăng bộ nhớ và băng thông</a:t>
            </a:r>
            <a:r>
              <a:rPr lang="en-US" sz="1250" dirty="0">
                <a:solidFill>
                  <a:srgbClr val="FFFFFF"/>
                </a:solidFill>
                <a:latin typeface="Roboto Medium" pitchFamily="34" charset="0"/>
                <a:ea typeface="Roboto Medium" pitchFamily="34" charset="-122"/>
                <a:cs typeface="Roboto Medium" pitchFamily="34" charset="-120"/>
              </a:rPr>
              <a:t> cần thiết.</a:t>
            </a:r>
            <a:endParaRPr lang="en-US" sz="1250" dirty="0">
              <a:solidFill>
                <a:prstClr val="black"/>
              </a:solidFill>
              <a:latin typeface="Calibri" panose="020F0502020204030204"/>
            </a:endParaRPr>
          </a:p>
        </p:txBody>
      </p:sp>
      <p:sp>
        <p:nvSpPr>
          <p:cNvPr id="29" name="Text 22"/>
          <p:cNvSpPr/>
          <p:nvPr/>
        </p:nvSpPr>
        <p:spPr>
          <a:xfrm>
            <a:off x="943273" y="6132216"/>
            <a:ext cx="10575528" cy="210939"/>
          </a:xfrm>
          <a:prstGeom prst="rect">
            <a:avLst/>
          </a:prstGeom>
          <a:noFill/>
          <a:ln/>
        </p:spPr>
        <p:txBody>
          <a:bodyPr wrap="none" lIns="0" tIns="0" rIns="0" bIns="0" rtlCol="0" anchor="t"/>
          <a:lstStyle/>
          <a:p>
            <a:pPr marL="285739" indent="-285739" defTabSz="761970">
              <a:lnSpc>
                <a:spcPts val="1292"/>
              </a:lnSpc>
              <a:buSzPct val="100000"/>
              <a:buFontTx/>
              <a:buChar char="•"/>
            </a:pPr>
            <a:r>
              <a:rPr lang="en-US" sz="1250" dirty="0">
                <a:solidFill>
                  <a:srgbClr val="FFFFFF"/>
                </a:solidFill>
                <a:latin typeface="Roboto Medium" pitchFamily="34" charset="0"/>
                <a:ea typeface="Roboto Medium" pitchFamily="34" charset="-122"/>
                <a:cs typeface="Roboto Medium" pitchFamily="34" charset="-120"/>
              </a:rPr>
              <a:t>Đây là một </a:t>
            </a:r>
            <a:r>
              <a:rPr lang="en-US" sz="1250" b="1" dirty="0">
                <a:solidFill>
                  <a:srgbClr val="FFFFFF"/>
                </a:solidFill>
                <a:latin typeface="Roboto Medium" pitchFamily="34" charset="0"/>
                <a:ea typeface="Roboto Medium" pitchFamily="34" charset="-122"/>
                <a:cs typeface="Roboto Medium" pitchFamily="34" charset="-120"/>
              </a:rPr>
              <a:t>trade-off</a:t>
            </a:r>
            <a:r>
              <a:rPr lang="en-US" sz="1250" dirty="0">
                <a:solidFill>
                  <a:srgbClr val="FFFFFF"/>
                </a:solidFill>
                <a:latin typeface="Roboto Medium" pitchFamily="34" charset="0"/>
                <a:ea typeface="Roboto Medium" pitchFamily="34" charset="-122"/>
                <a:cs typeface="Roboto Medium" pitchFamily="34" charset="-120"/>
              </a:rPr>
              <a:t> quan trọng giữa chất lượng hình ảnh và hiệu suất.</a:t>
            </a:r>
            <a:endParaRPr lang="en-US" sz="1250" dirty="0">
              <a:solidFill>
                <a:prstClr val="black"/>
              </a:solidFill>
              <a:latin typeface="Calibri" panose="020F0502020204030204"/>
            </a:endParaRPr>
          </a:p>
        </p:txBody>
      </p:sp>
    </p:spTree>
    <p:extLst>
      <p:ext uri="{BB962C8B-B14F-4D97-AF65-F5344CB8AC3E}">
        <p14:creationId xmlns:p14="http://schemas.microsoft.com/office/powerpoint/2010/main" val="2483324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828874"/>
            <a:ext cx="6402983" cy="413444"/>
          </a:xfrm>
          <a:prstGeom prst="rect">
            <a:avLst/>
          </a:prstGeom>
          <a:noFill/>
          <a:ln/>
        </p:spPr>
        <p:txBody>
          <a:bodyPr wrap="none" lIns="0" tIns="0" rIns="0" bIns="0" rtlCol="0" anchor="t"/>
          <a:lstStyle/>
          <a:p>
            <a:pPr defTabSz="761970">
              <a:lnSpc>
                <a:spcPts val="3250"/>
              </a:lnSpc>
            </a:pPr>
            <a:r>
              <a:rPr lang="en-US" sz="2583" b="1" dirty="0">
                <a:solidFill>
                  <a:srgbClr val="1F497D"/>
                </a:solidFill>
                <a:latin typeface="Montserrat Black" pitchFamily="34" charset="0"/>
                <a:ea typeface="Montserrat Black" pitchFamily="34" charset="-122"/>
                <a:cs typeface="Montserrat Black" pitchFamily="34" charset="-120"/>
              </a:rPr>
              <a:t>INDEX BUFFER &amp; HIỆU QUẢ BỘ NHỚ</a:t>
            </a:r>
            <a:endParaRPr lang="en-US" sz="2583" dirty="0">
              <a:solidFill>
                <a:prstClr val="black"/>
              </a:solidFill>
              <a:latin typeface="Calibri" panose="020F0502020204030204"/>
            </a:endParaRPr>
          </a:p>
        </p:txBody>
      </p:sp>
      <p:sp>
        <p:nvSpPr>
          <p:cNvPr id="3" name="Text 1"/>
          <p:cNvSpPr/>
          <p:nvPr/>
        </p:nvSpPr>
        <p:spPr>
          <a:xfrm>
            <a:off x="661492" y="1506934"/>
            <a:ext cx="10869018" cy="264617"/>
          </a:xfrm>
          <a:prstGeom prst="rect">
            <a:avLst/>
          </a:prstGeom>
          <a:noFill/>
          <a:ln/>
        </p:spPr>
        <p:txBody>
          <a:bodyPr wrap="none" lIns="0" tIns="0" rIns="0" bIns="0" rtlCol="0" anchor="t"/>
          <a:lstStyle/>
          <a:p>
            <a:pPr defTabSz="761970">
              <a:lnSpc>
                <a:spcPts val="2083"/>
              </a:lnSpc>
            </a:pPr>
            <a:r>
              <a:rPr lang="en-US" sz="1292" dirty="0">
                <a:solidFill>
                  <a:srgbClr val="000000"/>
                </a:solidFill>
                <a:latin typeface="Roboto Medium" pitchFamily="34" charset="0"/>
                <a:ea typeface="Roboto Medium" pitchFamily="34" charset="-122"/>
                <a:cs typeface="Roboto Medium" pitchFamily="34" charset="-120"/>
              </a:rPr>
              <a:t>Index Buffer là một kỹ thuật tối ưu hóa quan trọng trong đồ họa máy tính, giúp quản lý và tái sử dụng dữ liệu đỉnh (vertex data) một cách hiệu quả.</a:t>
            </a:r>
            <a:endParaRPr lang="en-US" sz="1292" dirty="0">
              <a:solidFill>
                <a:prstClr val="black"/>
              </a:solidFill>
              <a:latin typeface="Calibri" panose="020F0502020204030204"/>
            </a:endParaRPr>
          </a:p>
        </p:txBody>
      </p:sp>
      <p:sp>
        <p:nvSpPr>
          <p:cNvPr id="4" name="Shape 2"/>
          <p:cNvSpPr/>
          <p:nvPr/>
        </p:nvSpPr>
        <p:spPr>
          <a:xfrm>
            <a:off x="661492" y="2118817"/>
            <a:ext cx="3534768" cy="1826518"/>
          </a:xfrm>
          <a:prstGeom prst="roundRect">
            <a:avLst>
              <a:gd name="adj" fmla="val 5006"/>
            </a:avLst>
          </a:prstGeom>
          <a:solidFill>
            <a:srgbClr val="FFFFFF"/>
          </a:solidFill>
          <a:ln/>
        </p:spPr>
      </p:sp>
      <p:sp>
        <p:nvSpPr>
          <p:cNvPr id="5" name="Shape 3"/>
          <p:cNvSpPr/>
          <p:nvPr/>
        </p:nvSpPr>
        <p:spPr>
          <a:xfrm>
            <a:off x="661492" y="2099767"/>
            <a:ext cx="3534768" cy="76200"/>
          </a:xfrm>
          <a:prstGeom prst="roundRect">
            <a:avLst>
              <a:gd name="adj" fmla="val 72930"/>
            </a:avLst>
          </a:prstGeom>
          <a:solidFill>
            <a:srgbClr val="9B0D0D"/>
          </a:solidFill>
          <a:ln/>
        </p:spPr>
      </p:sp>
      <p:sp>
        <p:nvSpPr>
          <p:cNvPr id="6" name="Shape 4"/>
          <p:cNvSpPr/>
          <p:nvPr/>
        </p:nvSpPr>
        <p:spPr>
          <a:xfrm>
            <a:off x="2230438" y="1920379"/>
            <a:ext cx="396875" cy="396875"/>
          </a:xfrm>
          <a:prstGeom prst="roundRect">
            <a:avLst>
              <a:gd name="adj" fmla="val 192000"/>
            </a:avLst>
          </a:prstGeom>
          <a:solidFill>
            <a:srgbClr val="9B0D0D"/>
          </a:solidFill>
          <a:ln/>
        </p:spPr>
      </p:sp>
      <p:sp>
        <p:nvSpPr>
          <p:cNvPr id="7" name="Text 5"/>
          <p:cNvSpPr/>
          <p:nvPr/>
        </p:nvSpPr>
        <p:spPr>
          <a:xfrm>
            <a:off x="2349500" y="2019598"/>
            <a:ext cx="158750" cy="198438"/>
          </a:xfrm>
          <a:prstGeom prst="rect">
            <a:avLst/>
          </a:prstGeom>
          <a:noFill/>
          <a:ln/>
        </p:spPr>
        <p:txBody>
          <a:bodyPr wrap="none" lIns="0" tIns="0" rIns="0" bIns="0" rtlCol="0" anchor="t"/>
          <a:lstStyle/>
          <a:p>
            <a:pPr defTabSz="761970">
              <a:lnSpc>
                <a:spcPts val="2000"/>
              </a:lnSpc>
            </a:pPr>
            <a:r>
              <a:rPr lang="en-US" sz="1250" b="1" dirty="0">
                <a:solidFill>
                  <a:srgbClr val="FFFFFF"/>
                </a:solidFill>
                <a:latin typeface="Montserrat Black" pitchFamily="34" charset="0"/>
                <a:ea typeface="Montserrat Black" pitchFamily="34" charset="-122"/>
                <a:cs typeface="Montserrat Black" pitchFamily="34" charset="-120"/>
              </a:rPr>
              <a:t>1</a:t>
            </a:r>
            <a:endParaRPr lang="en-US" sz="1250" dirty="0">
              <a:solidFill>
                <a:prstClr val="black"/>
              </a:solidFill>
              <a:latin typeface="Calibri" panose="020F0502020204030204"/>
            </a:endParaRPr>
          </a:p>
        </p:txBody>
      </p:sp>
      <p:sp>
        <p:nvSpPr>
          <p:cNvPr id="8" name="Text 6"/>
          <p:cNvSpPr/>
          <p:nvPr/>
        </p:nvSpPr>
        <p:spPr>
          <a:xfrm>
            <a:off x="812800" y="2449513"/>
            <a:ext cx="1718965" cy="206673"/>
          </a:xfrm>
          <a:prstGeom prst="rect">
            <a:avLst/>
          </a:prstGeom>
          <a:noFill/>
          <a:ln/>
        </p:spPr>
        <p:txBody>
          <a:bodyPr wrap="none" lIns="0" tIns="0" rIns="0" bIns="0" rtlCol="0" anchor="t"/>
          <a:lstStyle/>
          <a:p>
            <a:pPr defTabSz="761970">
              <a:lnSpc>
                <a:spcPts val="1625"/>
              </a:lnSpc>
            </a:pPr>
            <a:r>
              <a:rPr lang="en-US" sz="1292" b="1" dirty="0">
                <a:solidFill>
                  <a:srgbClr val="000000"/>
                </a:solidFill>
                <a:latin typeface="Montserrat Black" pitchFamily="34" charset="0"/>
                <a:ea typeface="Montserrat Black" pitchFamily="34" charset="-122"/>
                <a:cs typeface="Montserrat Black" pitchFamily="34" charset="-120"/>
              </a:rPr>
              <a:t>Tái Sử Dụng Vertex</a:t>
            </a:r>
            <a:endParaRPr lang="en-US" sz="1292" dirty="0">
              <a:solidFill>
                <a:prstClr val="black"/>
              </a:solidFill>
              <a:latin typeface="Calibri" panose="020F0502020204030204"/>
            </a:endParaRPr>
          </a:p>
        </p:txBody>
      </p:sp>
      <p:sp>
        <p:nvSpPr>
          <p:cNvPr id="9" name="Text 7"/>
          <p:cNvSpPr/>
          <p:nvPr/>
        </p:nvSpPr>
        <p:spPr>
          <a:xfrm>
            <a:off x="812800" y="2735560"/>
            <a:ext cx="3232150" cy="1058466"/>
          </a:xfrm>
          <a:prstGeom prst="rect">
            <a:avLst/>
          </a:prstGeom>
          <a:noFill/>
          <a:ln/>
        </p:spPr>
        <p:txBody>
          <a:bodyPr wrap="square" lIns="0" tIns="0" rIns="0" bIns="0" rtlCol="0" anchor="t"/>
          <a:lstStyle/>
          <a:p>
            <a:pPr algn="just" defTabSz="761970">
              <a:lnSpc>
                <a:spcPts val="2083"/>
              </a:lnSpc>
            </a:pPr>
            <a:r>
              <a:rPr lang="en-US" sz="1417" dirty="0">
                <a:solidFill>
                  <a:srgbClr val="000000"/>
                </a:solidFill>
                <a:latin typeface="Roboto Medium" pitchFamily="34" charset="0"/>
                <a:ea typeface="Roboto Medium" pitchFamily="34" charset="-122"/>
                <a:cs typeface="Roboto Medium" pitchFamily="34" charset="-120"/>
              </a:rPr>
              <a:t>Index buffer cho phép bạn định nghĩa các đỉnh một lần và tái sử dụng chúng nhiều lần bằng cách tham chiếu đến chỉ mục của chúng, thay vì lưu trữ trùng lặp dữ liệu đỉnh.</a:t>
            </a:r>
            <a:endParaRPr lang="en-US" sz="1417" dirty="0">
              <a:solidFill>
                <a:prstClr val="black"/>
              </a:solidFill>
              <a:latin typeface="Calibri" panose="020F0502020204030204"/>
            </a:endParaRPr>
          </a:p>
        </p:txBody>
      </p:sp>
      <p:sp>
        <p:nvSpPr>
          <p:cNvPr id="10" name="Shape 8"/>
          <p:cNvSpPr/>
          <p:nvPr/>
        </p:nvSpPr>
        <p:spPr>
          <a:xfrm>
            <a:off x="4328517" y="2118817"/>
            <a:ext cx="3534867" cy="1826518"/>
          </a:xfrm>
          <a:prstGeom prst="roundRect">
            <a:avLst>
              <a:gd name="adj" fmla="val 5006"/>
            </a:avLst>
          </a:prstGeom>
          <a:solidFill>
            <a:srgbClr val="FFFFFF"/>
          </a:solidFill>
          <a:ln/>
        </p:spPr>
      </p:sp>
      <p:sp>
        <p:nvSpPr>
          <p:cNvPr id="11" name="Shape 9"/>
          <p:cNvSpPr/>
          <p:nvPr/>
        </p:nvSpPr>
        <p:spPr>
          <a:xfrm>
            <a:off x="4328517" y="2099767"/>
            <a:ext cx="3534867" cy="76200"/>
          </a:xfrm>
          <a:prstGeom prst="roundRect">
            <a:avLst>
              <a:gd name="adj" fmla="val 72930"/>
            </a:avLst>
          </a:prstGeom>
          <a:solidFill>
            <a:srgbClr val="9B0D0D"/>
          </a:solidFill>
          <a:ln/>
        </p:spPr>
      </p:sp>
      <p:sp>
        <p:nvSpPr>
          <p:cNvPr id="12" name="Shape 10"/>
          <p:cNvSpPr/>
          <p:nvPr/>
        </p:nvSpPr>
        <p:spPr>
          <a:xfrm>
            <a:off x="5897463" y="1920379"/>
            <a:ext cx="396875" cy="396875"/>
          </a:xfrm>
          <a:prstGeom prst="roundRect">
            <a:avLst>
              <a:gd name="adj" fmla="val 192000"/>
            </a:avLst>
          </a:prstGeom>
          <a:solidFill>
            <a:srgbClr val="9B0D0D"/>
          </a:solidFill>
          <a:ln/>
        </p:spPr>
      </p:sp>
      <p:sp>
        <p:nvSpPr>
          <p:cNvPr id="13" name="Text 11"/>
          <p:cNvSpPr/>
          <p:nvPr/>
        </p:nvSpPr>
        <p:spPr>
          <a:xfrm>
            <a:off x="6016526" y="2019598"/>
            <a:ext cx="158750" cy="198438"/>
          </a:xfrm>
          <a:prstGeom prst="rect">
            <a:avLst/>
          </a:prstGeom>
          <a:noFill/>
          <a:ln/>
        </p:spPr>
        <p:txBody>
          <a:bodyPr wrap="none" lIns="0" tIns="0" rIns="0" bIns="0" rtlCol="0" anchor="t"/>
          <a:lstStyle/>
          <a:p>
            <a:pPr defTabSz="761970">
              <a:lnSpc>
                <a:spcPts val="2000"/>
              </a:lnSpc>
            </a:pPr>
            <a:r>
              <a:rPr lang="en-US" sz="1250" b="1" dirty="0">
                <a:solidFill>
                  <a:srgbClr val="FFFFFF"/>
                </a:solidFill>
                <a:latin typeface="Montserrat Black" pitchFamily="34" charset="0"/>
                <a:ea typeface="Montserrat Black" pitchFamily="34" charset="-122"/>
                <a:cs typeface="Montserrat Black" pitchFamily="34" charset="-120"/>
              </a:rPr>
              <a:t>2</a:t>
            </a:r>
            <a:endParaRPr lang="en-US" sz="1250" dirty="0">
              <a:solidFill>
                <a:prstClr val="black"/>
              </a:solidFill>
              <a:latin typeface="Calibri" panose="020F0502020204030204"/>
            </a:endParaRPr>
          </a:p>
        </p:txBody>
      </p:sp>
      <p:sp>
        <p:nvSpPr>
          <p:cNvPr id="14" name="Text 12"/>
          <p:cNvSpPr/>
          <p:nvPr/>
        </p:nvSpPr>
        <p:spPr>
          <a:xfrm>
            <a:off x="4479826" y="2449513"/>
            <a:ext cx="2148781" cy="206673"/>
          </a:xfrm>
          <a:prstGeom prst="rect">
            <a:avLst/>
          </a:prstGeom>
          <a:noFill/>
          <a:ln/>
        </p:spPr>
        <p:txBody>
          <a:bodyPr wrap="none" lIns="0" tIns="0" rIns="0" bIns="0" rtlCol="0" anchor="t"/>
          <a:lstStyle/>
          <a:p>
            <a:pPr defTabSz="761970">
              <a:lnSpc>
                <a:spcPts val="1625"/>
              </a:lnSpc>
            </a:pPr>
            <a:r>
              <a:rPr lang="en-US" sz="1292" b="1" dirty="0">
                <a:solidFill>
                  <a:srgbClr val="000000"/>
                </a:solidFill>
                <a:latin typeface="Montserrat Black" pitchFamily="34" charset="0"/>
                <a:ea typeface="Montserrat Black" pitchFamily="34" charset="-122"/>
                <a:cs typeface="Montserrat Black" pitchFamily="34" charset="-120"/>
              </a:rPr>
              <a:t>Giảm Trùng Lặp Dữ Liệu</a:t>
            </a:r>
            <a:endParaRPr lang="en-US" sz="1292" dirty="0">
              <a:solidFill>
                <a:prstClr val="black"/>
              </a:solidFill>
              <a:latin typeface="Calibri" panose="020F0502020204030204"/>
            </a:endParaRPr>
          </a:p>
        </p:txBody>
      </p:sp>
      <p:sp>
        <p:nvSpPr>
          <p:cNvPr id="15" name="Text 13"/>
          <p:cNvSpPr/>
          <p:nvPr/>
        </p:nvSpPr>
        <p:spPr>
          <a:xfrm>
            <a:off x="4479826" y="2735560"/>
            <a:ext cx="3232249" cy="1058466"/>
          </a:xfrm>
          <a:prstGeom prst="rect">
            <a:avLst/>
          </a:prstGeom>
          <a:noFill/>
          <a:ln/>
        </p:spPr>
        <p:txBody>
          <a:bodyPr wrap="square" lIns="0" tIns="0" rIns="0" bIns="0" rtlCol="0" anchor="t"/>
          <a:lstStyle/>
          <a:p>
            <a:pPr algn="just" defTabSz="761970">
              <a:lnSpc>
                <a:spcPts val="2083"/>
              </a:lnSpc>
            </a:pPr>
            <a:r>
              <a:rPr lang="en-US" sz="1417" dirty="0">
                <a:solidFill>
                  <a:srgbClr val="000000"/>
                </a:solidFill>
                <a:latin typeface="Roboto Medium" pitchFamily="34" charset="0"/>
                <a:ea typeface="Roboto Medium" pitchFamily="34" charset="-122"/>
                <a:cs typeface="Roboto Medium" pitchFamily="34" charset="-120"/>
              </a:rPr>
              <a:t>Bằng cách sử dụng chỉ mục, lượng dữ liệu cần truyền đến GPU giảm đáng kể, đặc biệt với các mô hình phức tạp có nhiều mặt chia sẻ chung các đỉnh.</a:t>
            </a:r>
            <a:endParaRPr lang="en-US" sz="1417" dirty="0">
              <a:solidFill>
                <a:prstClr val="black"/>
              </a:solidFill>
              <a:latin typeface="Calibri" panose="020F0502020204030204"/>
            </a:endParaRPr>
          </a:p>
        </p:txBody>
      </p:sp>
      <p:sp>
        <p:nvSpPr>
          <p:cNvPr id="16" name="Shape 14"/>
          <p:cNvSpPr/>
          <p:nvPr/>
        </p:nvSpPr>
        <p:spPr>
          <a:xfrm>
            <a:off x="7995643" y="2118817"/>
            <a:ext cx="3534768" cy="1826518"/>
          </a:xfrm>
          <a:prstGeom prst="roundRect">
            <a:avLst>
              <a:gd name="adj" fmla="val 5006"/>
            </a:avLst>
          </a:prstGeom>
          <a:solidFill>
            <a:srgbClr val="FFFFFF"/>
          </a:solidFill>
          <a:ln/>
        </p:spPr>
      </p:sp>
      <p:sp>
        <p:nvSpPr>
          <p:cNvPr id="17" name="Shape 15"/>
          <p:cNvSpPr/>
          <p:nvPr/>
        </p:nvSpPr>
        <p:spPr>
          <a:xfrm>
            <a:off x="7995643" y="2099767"/>
            <a:ext cx="3534768" cy="76200"/>
          </a:xfrm>
          <a:prstGeom prst="roundRect">
            <a:avLst>
              <a:gd name="adj" fmla="val 72930"/>
            </a:avLst>
          </a:prstGeom>
          <a:solidFill>
            <a:srgbClr val="9B0D0D"/>
          </a:solidFill>
          <a:ln/>
        </p:spPr>
      </p:sp>
      <p:sp>
        <p:nvSpPr>
          <p:cNvPr id="18" name="Shape 16"/>
          <p:cNvSpPr/>
          <p:nvPr/>
        </p:nvSpPr>
        <p:spPr>
          <a:xfrm>
            <a:off x="9564588" y="1920379"/>
            <a:ext cx="396875" cy="396875"/>
          </a:xfrm>
          <a:prstGeom prst="roundRect">
            <a:avLst>
              <a:gd name="adj" fmla="val 192000"/>
            </a:avLst>
          </a:prstGeom>
          <a:solidFill>
            <a:srgbClr val="9B0D0D"/>
          </a:solidFill>
          <a:ln/>
        </p:spPr>
      </p:sp>
      <p:sp>
        <p:nvSpPr>
          <p:cNvPr id="19" name="Text 17"/>
          <p:cNvSpPr/>
          <p:nvPr/>
        </p:nvSpPr>
        <p:spPr>
          <a:xfrm>
            <a:off x="9683651" y="2019598"/>
            <a:ext cx="158750" cy="198438"/>
          </a:xfrm>
          <a:prstGeom prst="rect">
            <a:avLst/>
          </a:prstGeom>
          <a:noFill/>
          <a:ln/>
        </p:spPr>
        <p:txBody>
          <a:bodyPr wrap="none" lIns="0" tIns="0" rIns="0" bIns="0" rtlCol="0" anchor="t"/>
          <a:lstStyle/>
          <a:p>
            <a:pPr defTabSz="761970">
              <a:lnSpc>
                <a:spcPts val="2000"/>
              </a:lnSpc>
            </a:pPr>
            <a:r>
              <a:rPr lang="en-US" sz="1250" b="1" dirty="0">
                <a:solidFill>
                  <a:srgbClr val="FFFFFF"/>
                </a:solidFill>
                <a:latin typeface="Montserrat Black" pitchFamily="34" charset="0"/>
                <a:ea typeface="Montserrat Black" pitchFamily="34" charset="-122"/>
                <a:cs typeface="Montserrat Black" pitchFamily="34" charset="-120"/>
              </a:rPr>
              <a:t>3</a:t>
            </a:r>
            <a:endParaRPr lang="en-US" sz="1250" dirty="0">
              <a:solidFill>
                <a:prstClr val="black"/>
              </a:solidFill>
              <a:latin typeface="Calibri" panose="020F0502020204030204"/>
            </a:endParaRPr>
          </a:p>
        </p:txBody>
      </p:sp>
      <p:sp>
        <p:nvSpPr>
          <p:cNvPr id="20" name="Text 18"/>
          <p:cNvSpPr/>
          <p:nvPr/>
        </p:nvSpPr>
        <p:spPr>
          <a:xfrm>
            <a:off x="8146951" y="2449513"/>
            <a:ext cx="1653878" cy="206673"/>
          </a:xfrm>
          <a:prstGeom prst="rect">
            <a:avLst/>
          </a:prstGeom>
          <a:noFill/>
          <a:ln/>
        </p:spPr>
        <p:txBody>
          <a:bodyPr wrap="none" lIns="0" tIns="0" rIns="0" bIns="0" rtlCol="0" anchor="t"/>
          <a:lstStyle/>
          <a:p>
            <a:pPr defTabSz="761970">
              <a:lnSpc>
                <a:spcPts val="1625"/>
              </a:lnSpc>
            </a:pPr>
            <a:r>
              <a:rPr lang="en-US" sz="1292" b="1" dirty="0">
                <a:solidFill>
                  <a:srgbClr val="000000"/>
                </a:solidFill>
                <a:latin typeface="Montserrat Black" pitchFamily="34" charset="0"/>
                <a:ea typeface="Montserrat Black" pitchFamily="34" charset="-122"/>
                <a:cs typeface="Montserrat Black" pitchFamily="34" charset="-120"/>
              </a:rPr>
              <a:t>Tăng Hiệu Năng</a:t>
            </a:r>
            <a:endParaRPr lang="en-US" sz="1292" dirty="0">
              <a:solidFill>
                <a:prstClr val="black"/>
              </a:solidFill>
              <a:latin typeface="Calibri" panose="020F0502020204030204"/>
            </a:endParaRPr>
          </a:p>
        </p:txBody>
      </p:sp>
      <p:sp>
        <p:nvSpPr>
          <p:cNvPr id="21" name="Text 19"/>
          <p:cNvSpPr/>
          <p:nvPr/>
        </p:nvSpPr>
        <p:spPr>
          <a:xfrm>
            <a:off x="8146951" y="2735560"/>
            <a:ext cx="3232150" cy="1058466"/>
          </a:xfrm>
          <a:prstGeom prst="rect">
            <a:avLst/>
          </a:prstGeom>
          <a:noFill/>
          <a:ln/>
        </p:spPr>
        <p:txBody>
          <a:bodyPr wrap="square" lIns="0" tIns="0" rIns="0" bIns="0" rtlCol="0" anchor="t"/>
          <a:lstStyle/>
          <a:p>
            <a:pPr algn="just" defTabSz="761970">
              <a:lnSpc>
                <a:spcPts val="2083"/>
              </a:lnSpc>
            </a:pPr>
            <a:r>
              <a:rPr lang="en-US" sz="1417" dirty="0">
                <a:solidFill>
                  <a:srgbClr val="000000"/>
                </a:solidFill>
                <a:latin typeface="Roboto Medium" pitchFamily="34" charset="0"/>
                <a:ea typeface="Roboto Medium" pitchFamily="34" charset="-122"/>
                <a:cs typeface="Roboto Medium" pitchFamily="34" charset="-120"/>
              </a:rPr>
              <a:t>Giảm trùng lặp dữ liệu không chỉ tiết kiệm bộ nhớ RAM mà còn cải thiện hiệu quả bộ nhớ cache (giảm cache miss), giúp quá trình render nhanh hơn.</a:t>
            </a:r>
            <a:endParaRPr lang="en-US" sz="1417" dirty="0">
              <a:solidFill>
                <a:prstClr val="black"/>
              </a:solidFill>
              <a:latin typeface="Calibri" panose="020F0502020204030204"/>
            </a:endParaRPr>
          </a:p>
        </p:txBody>
      </p:sp>
      <p:sp>
        <p:nvSpPr>
          <p:cNvPr id="22" name="Text 20"/>
          <p:cNvSpPr/>
          <p:nvPr/>
        </p:nvSpPr>
        <p:spPr>
          <a:xfrm>
            <a:off x="642640" y="4314924"/>
            <a:ext cx="1984673" cy="248047"/>
          </a:xfrm>
          <a:prstGeom prst="rect">
            <a:avLst/>
          </a:prstGeom>
          <a:noFill/>
          <a:ln/>
        </p:spPr>
        <p:txBody>
          <a:bodyPr wrap="none" lIns="0" tIns="0" rIns="0" bIns="0" rtlCol="0" anchor="t"/>
          <a:lstStyle/>
          <a:p>
            <a:pPr defTabSz="761970">
              <a:lnSpc>
                <a:spcPts val="1917"/>
              </a:lnSpc>
            </a:pPr>
            <a:r>
              <a:rPr lang="en-US" sz="1542" b="1" dirty="0">
                <a:solidFill>
                  <a:srgbClr val="1F497D"/>
                </a:solidFill>
                <a:latin typeface="Montserrat Black" pitchFamily="34" charset="0"/>
                <a:ea typeface="Montserrat Black" pitchFamily="34" charset="-122"/>
                <a:cs typeface="Montserrat Black" pitchFamily="34" charset="-120"/>
              </a:rPr>
              <a:t>Ví Dụ Minh Họa:</a:t>
            </a:r>
            <a:endParaRPr lang="en-US" sz="1542" dirty="0">
              <a:solidFill>
                <a:prstClr val="black"/>
              </a:solidFill>
              <a:latin typeface="Calibri" panose="020F0502020204030204"/>
            </a:endParaRPr>
          </a:p>
        </p:txBody>
      </p:sp>
      <p:sp>
        <p:nvSpPr>
          <p:cNvPr id="23" name="Text 21"/>
          <p:cNvSpPr/>
          <p:nvPr/>
        </p:nvSpPr>
        <p:spPr>
          <a:xfrm>
            <a:off x="661492" y="4590257"/>
            <a:ext cx="10869018" cy="529233"/>
          </a:xfrm>
          <a:prstGeom prst="rect">
            <a:avLst/>
          </a:prstGeom>
          <a:noFill/>
          <a:ln/>
        </p:spPr>
        <p:txBody>
          <a:bodyPr wrap="square" lIns="0" tIns="0" rIns="0" bIns="0" rtlCol="0" anchor="t"/>
          <a:lstStyle/>
          <a:p>
            <a:pPr defTabSz="761970">
              <a:lnSpc>
                <a:spcPts val="2083"/>
              </a:lnSpc>
            </a:pPr>
            <a:r>
              <a:rPr lang="en-US" sz="1292" dirty="0">
                <a:solidFill>
                  <a:srgbClr val="000000"/>
                </a:solidFill>
                <a:latin typeface="Roboto Medium" pitchFamily="34" charset="0"/>
                <a:ea typeface="Roboto Medium" pitchFamily="34" charset="-122"/>
                <a:cs typeface="Roboto Medium" pitchFamily="34" charset="-120"/>
              </a:rPr>
              <a:t>Một hình vuông có thể được tạo từ 4 đỉnh và 6 chỉ mục (2 tam giác). Nếu không dùng index buffer, bạn sẽ cần 6 đỉnh độc lập, dẫn đến 2 đỉnh bị trùng lặp dữ liệu.</a:t>
            </a:r>
            <a:endParaRPr lang="en-US" sz="1292" dirty="0">
              <a:solidFill>
                <a:prstClr val="black"/>
              </a:solidFill>
              <a:latin typeface="Calibri" panose="020F0502020204030204"/>
            </a:endParaRPr>
          </a:p>
        </p:txBody>
      </p:sp>
      <p:sp>
        <p:nvSpPr>
          <p:cNvPr id="24" name="Text 22"/>
          <p:cNvSpPr/>
          <p:nvPr/>
        </p:nvSpPr>
        <p:spPr>
          <a:xfrm>
            <a:off x="661492" y="5317927"/>
            <a:ext cx="2068711" cy="248047"/>
          </a:xfrm>
          <a:prstGeom prst="rect">
            <a:avLst/>
          </a:prstGeom>
          <a:noFill/>
          <a:ln/>
        </p:spPr>
        <p:txBody>
          <a:bodyPr wrap="none" lIns="0" tIns="0" rIns="0" bIns="0" rtlCol="0" anchor="t"/>
          <a:lstStyle/>
          <a:p>
            <a:pPr defTabSz="761970">
              <a:lnSpc>
                <a:spcPts val="1917"/>
              </a:lnSpc>
            </a:pPr>
            <a:r>
              <a:rPr lang="en-US" sz="1542" b="1" dirty="0">
                <a:solidFill>
                  <a:srgbClr val="1F497D"/>
                </a:solidFill>
                <a:latin typeface="Montserrat Black" pitchFamily="34" charset="0"/>
                <a:ea typeface="Montserrat Black" pitchFamily="34" charset="-122"/>
                <a:cs typeface="Montserrat Black" pitchFamily="34" charset="-120"/>
              </a:rPr>
              <a:t>Câu Hỏi Thảo Luận:</a:t>
            </a:r>
            <a:endParaRPr lang="en-US" sz="1542" dirty="0">
              <a:solidFill>
                <a:prstClr val="black"/>
              </a:solidFill>
              <a:latin typeface="Calibri" panose="020F0502020204030204"/>
            </a:endParaRPr>
          </a:p>
        </p:txBody>
      </p:sp>
      <p:sp>
        <p:nvSpPr>
          <p:cNvPr id="25" name="Text 23"/>
          <p:cNvSpPr/>
          <p:nvPr/>
        </p:nvSpPr>
        <p:spPr>
          <a:xfrm>
            <a:off x="661492" y="5764411"/>
            <a:ext cx="10869018" cy="264617"/>
          </a:xfrm>
          <a:prstGeom prst="rect">
            <a:avLst/>
          </a:prstGeom>
          <a:noFill/>
          <a:ln/>
        </p:spPr>
        <p:txBody>
          <a:bodyPr wrap="none" lIns="0" tIns="0" rIns="0" bIns="0" rtlCol="0" anchor="t"/>
          <a:lstStyle/>
          <a:p>
            <a:pPr defTabSz="761970">
              <a:lnSpc>
                <a:spcPts val="2083"/>
              </a:lnSpc>
            </a:pPr>
            <a:r>
              <a:rPr lang="en-US" sz="1292" dirty="0">
                <a:solidFill>
                  <a:srgbClr val="000000"/>
                </a:solidFill>
                <a:latin typeface="Roboto Medium" pitchFamily="34" charset="0"/>
                <a:ea typeface="Roboto Medium" pitchFamily="34" charset="-122"/>
                <a:cs typeface="Roboto Medium" pitchFamily="34" charset="-120"/>
              </a:rPr>
              <a:t>❓ Khi nào không nên dùng index buffer?</a:t>
            </a:r>
            <a:endParaRPr lang="en-US" sz="1292" dirty="0">
              <a:solidFill>
                <a:prstClr val="black"/>
              </a:solidFill>
              <a:latin typeface="Calibri" panose="020F0502020204030204"/>
            </a:endParaRPr>
          </a:p>
        </p:txBody>
      </p:sp>
    </p:spTree>
    <p:extLst>
      <p:ext uri="{BB962C8B-B14F-4D97-AF65-F5344CB8AC3E}">
        <p14:creationId xmlns:p14="http://schemas.microsoft.com/office/powerpoint/2010/main" val="3099358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58515" y="517327"/>
            <a:ext cx="3998218" cy="499765"/>
          </a:xfrm>
          <a:prstGeom prst="rect">
            <a:avLst/>
          </a:prstGeom>
          <a:noFill/>
          <a:ln/>
        </p:spPr>
        <p:txBody>
          <a:bodyPr wrap="none" lIns="0" tIns="0" rIns="0" bIns="0" rtlCol="0" anchor="t"/>
          <a:lstStyle/>
          <a:p>
            <a:pPr defTabSz="761970">
              <a:lnSpc>
                <a:spcPts val="3917"/>
              </a:lnSpc>
            </a:pPr>
            <a:r>
              <a:rPr lang="en-US" sz="3125" b="1" dirty="0">
                <a:solidFill>
                  <a:srgbClr val="1F497D"/>
                </a:solidFill>
                <a:latin typeface="Montserrat Black" pitchFamily="34" charset="0"/>
                <a:ea typeface="Montserrat Black" pitchFamily="34" charset="-122"/>
                <a:cs typeface="Montserrat Black" pitchFamily="34" charset="-120"/>
              </a:rPr>
              <a:t>Đồ Họa 2D</a:t>
            </a:r>
            <a:endParaRPr lang="en-US" sz="3125" dirty="0">
              <a:solidFill>
                <a:prstClr val="black"/>
              </a:solidFill>
              <a:latin typeface="Calibri" panose="020F0502020204030204"/>
            </a:endParaRPr>
          </a:p>
        </p:txBody>
      </p:sp>
      <p:sp>
        <p:nvSpPr>
          <p:cNvPr id="3" name="Text 1"/>
          <p:cNvSpPr/>
          <p:nvPr/>
        </p:nvSpPr>
        <p:spPr>
          <a:xfrm>
            <a:off x="658515" y="1086891"/>
            <a:ext cx="10874970" cy="959644"/>
          </a:xfrm>
          <a:prstGeom prst="rect">
            <a:avLst/>
          </a:prstGeom>
          <a:noFill/>
          <a:ln/>
        </p:spPr>
        <p:txBody>
          <a:bodyPr wrap="square" lIns="0" tIns="0" rIns="0" bIns="0" rtlCol="0" anchor="t"/>
          <a:lstStyle/>
          <a:p>
            <a:pPr defTabSz="761970">
              <a:lnSpc>
                <a:spcPts val="2500"/>
              </a:lnSpc>
            </a:pPr>
            <a:r>
              <a:rPr lang="en-US" sz="1542" dirty="0">
                <a:solidFill>
                  <a:srgbClr val="000000"/>
                </a:solidFill>
                <a:latin typeface="Roboto Medium" pitchFamily="34" charset="0"/>
                <a:ea typeface="Roboto Medium" pitchFamily="34" charset="-122"/>
                <a:cs typeface="Roboto Medium" pitchFamily="34" charset="-120"/>
              </a:rPr>
              <a:t>Đồ họa 2D là nền tảng của nhiều tựa game kinh điển và vẫn giữ vững vị thế trong ngành công nghiệp game hiện đại. Nó tập trung vào việc tạo ra hình ảnh trên một mặt phẳng, mang lại phong cách nghệ thuật độc đáo và trải nghiệm chơi game riêng biệt.</a:t>
            </a:r>
            <a:endParaRPr lang="en-US" sz="1542" dirty="0">
              <a:solidFill>
                <a:prstClr val="black"/>
              </a:solidFill>
              <a:latin typeface="Calibri" panose="020F0502020204030204"/>
            </a:endParaRPr>
          </a:p>
        </p:txBody>
      </p:sp>
      <p:sp>
        <p:nvSpPr>
          <p:cNvPr id="4" name="Text 2"/>
          <p:cNvSpPr/>
          <p:nvPr/>
        </p:nvSpPr>
        <p:spPr>
          <a:xfrm>
            <a:off x="658515" y="2275199"/>
            <a:ext cx="2695575" cy="299839"/>
          </a:xfrm>
          <a:prstGeom prst="rect">
            <a:avLst/>
          </a:prstGeom>
          <a:noFill/>
          <a:ln/>
        </p:spPr>
        <p:txBody>
          <a:bodyPr wrap="none" lIns="0" tIns="0" rIns="0" bIns="0" rtlCol="0" anchor="t"/>
          <a:lstStyle/>
          <a:p>
            <a:pPr defTabSz="761970">
              <a:lnSpc>
                <a:spcPts val="2333"/>
              </a:lnSpc>
            </a:pPr>
            <a:r>
              <a:rPr lang="en-US" sz="1875" b="1" dirty="0">
                <a:solidFill>
                  <a:srgbClr val="000000"/>
                </a:solidFill>
                <a:latin typeface="Montserrat Black" pitchFamily="34" charset="0"/>
                <a:ea typeface="Montserrat Black" pitchFamily="34" charset="-122"/>
                <a:cs typeface="Montserrat Black" pitchFamily="34" charset="-120"/>
              </a:rPr>
              <a:t>Đặc Điểm Đồ Họa 2D</a:t>
            </a:r>
            <a:endParaRPr lang="en-US" sz="1875" dirty="0">
              <a:solidFill>
                <a:prstClr val="black"/>
              </a:solidFill>
              <a:latin typeface="Calibri" panose="020F0502020204030204"/>
            </a:endParaRPr>
          </a:p>
        </p:txBody>
      </p:sp>
      <p:sp>
        <p:nvSpPr>
          <p:cNvPr id="5" name="Text 3"/>
          <p:cNvSpPr/>
          <p:nvPr/>
        </p:nvSpPr>
        <p:spPr>
          <a:xfrm>
            <a:off x="658515" y="2767125"/>
            <a:ext cx="10874970" cy="319882"/>
          </a:xfrm>
          <a:prstGeom prst="rect">
            <a:avLst/>
          </a:prstGeom>
          <a:noFill/>
          <a:ln/>
        </p:spPr>
        <p:txBody>
          <a:bodyPr wrap="none" lIns="0" tIns="0" rIns="0" bIns="0" rtlCol="0" anchor="t"/>
          <a:lstStyle/>
          <a:p>
            <a:pPr marL="285739" indent="-285739" defTabSz="761970">
              <a:lnSpc>
                <a:spcPts val="2000"/>
              </a:lnSpc>
              <a:buSzPct val="100000"/>
              <a:buFontTx/>
              <a:buChar char="•"/>
            </a:pPr>
            <a:r>
              <a:rPr lang="en-US" sz="1500" dirty="0">
                <a:solidFill>
                  <a:srgbClr val="000000"/>
                </a:solidFill>
                <a:latin typeface="Roboto Medium" pitchFamily="34" charset="0"/>
                <a:ea typeface="Roboto Medium" pitchFamily="34" charset="-122"/>
                <a:cs typeface="Roboto Medium" pitchFamily="34" charset="-120"/>
              </a:rPr>
              <a:t>Làm việc trong </a:t>
            </a:r>
            <a:r>
              <a:rPr lang="en-US" sz="1500" b="1" dirty="0">
                <a:solidFill>
                  <a:srgbClr val="000000"/>
                </a:solidFill>
                <a:latin typeface="Roboto Medium" pitchFamily="34" charset="0"/>
                <a:ea typeface="Roboto Medium" pitchFamily="34" charset="-122"/>
                <a:cs typeface="Roboto Medium" pitchFamily="34" charset="-120"/>
              </a:rPr>
              <a:t>không gian 2 chiều</a:t>
            </a:r>
            <a:r>
              <a:rPr lang="en-US" sz="1500" dirty="0">
                <a:solidFill>
                  <a:srgbClr val="000000"/>
                </a:solidFill>
                <a:latin typeface="Roboto Medium" pitchFamily="34" charset="0"/>
                <a:ea typeface="Roboto Medium" pitchFamily="34" charset="-122"/>
                <a:cs typeface="Roboto Medium" pitchFamily="34" charset="-120"/>
              </a:rPr>
              <a:t> (chiều rộng và chiều cao).</a:t>
            </a:r>
            <a:endParaRPr lang="en-US" sz="1500" dirty="0">
              <a:solidFill>
                <a:prstClr val="black"/>
              </a:solidFill>
              <a:latin typeface="Calibri" panose="020F0502020204030204"/>
            </a:endParaRPr>
          </a:p>
        </p:txBody>
      </p:sp>
      <p:sp>
        <p:nvSpPr>
          <p:cNvPr id="6" name="Text 4"/>
          <p:cNvSpPr/>
          <p:nvPr/>
        </p:nvSpPr>
        <p:spPr>
          <a:xfrm>
            <a:off x="658515" y="3142965"/>
            <a:ext cx="10874970" cy="319882"/>
          </a:xfrm>
          <a:prstGeom prst="rect">
            <a:avLst/>
          </a:prstGeom>
          <a:noFill/>
          <a:ln/>
        </p:spPr>
        <p:txBody>
          <a:bodyPr wrap="none" lIns="0" tIns="0" rIns="0" bIns="0" rtlCol="0" anchor="t"/>
          <a:lstStyle/>
          <a:p>
            <a:pPr marL="285739" indent="-285739" defTabSz="761970">
              <a:lnSpc>
                <a:spcPts val="2000"/>
              </a:lnSpc>
              <a:buSzPct val="100000"/>
              <a:buFontTx/>
              <a:buChar char="•"/>
            </a:pPr>
            <a:r>
              <a:rPr lang="en-US" sz="1500" dirty="0">
                <a:solidFill>
                  <a:srgbClr val="000000"/>
                </a:solidFill>
                <a:latin typeface="Roboto Medium" pitchFamily="34" charset="0"/>
                <a:ea typeface="Roboto Medium" pitchFamily="34" charset="-122"/>
                <a:cs typeface="Roboto Medium" pitchFamily="34" charset="-120"/>
              </a:rPr>
              <a:t>Không có chiều sâu thật sự, các đối tượng được sắp xếp theo lớp để tạo cảm giác gần/xa.</a:t>
            </a:r>
            <a:endParaRPr lang="en-US" sz="1500" dirty="0">
              <a:solidFill>
                <a:prstClr val="black"/>
              </a:solidFill>
              <a:latin typeface="Calibri" panose="020F0502020204030204"/>
            </a:endParaRPr>
          </a:p>
        </p:txBody>
      </p:sp>
      <p:sp>
        <p:nvSpPr>
          <p:cNvPr id="7" name="Shape 5"/>
          <p:cNvSpPr/>
          <p:nvPr/>
        </p:nvSpPr>
        <p:spPr>
          <a:xfrm>
            <a:off x="658515" y="3951585"/>
            <a:ext cx="5357515" cy="2389485"/>
          </a:xfrm>
          <a:prstGeom prst="roundRect">
            <a:avLst>
              <a:gd name="adj" fmla="val 2811"/>
            </a:avLst>
          </a:prstGeom>
          <a:solidFill>
            <a:srgbClr val="FBD0D0"/>
          </a:solidFill>
          <a:ln w="7620">
            <a:solidFill>
              <a:srgbClr val="E1B6B6"/>
            </a:solidFill>
            <a:prstDash val="solid"/>
          </a:ln>
        </p:spPr>
      </p:sp>
      <p:sp>
        <p:nvSpPr>
          <p:cNvPr id="8" name="Text 6"/>
          <p:cNvSpPr/>
          <p:nvPr/>
        </p:nvSpPr>
        <p:spPr>
          <a:xfrm>
            <a:off x="824707" y="4117777"/>
            <a:ext cx="1999059" cy="249833"/>
          </a:xfrm>
          <a:prstGeom prst="rect">
            <a:avLst/>
          </a:prstGeom>
          <a:noFill/>
          <a:ln/>
        </p:spPr>
        <p:txBody>
          <a:bodyPr wrap="none" lIns="0" tIns="0" rIns="0" bIns="0" rtlCol="0" anchor="t"/>
          <a:lstStyle/>
          <a:p>
            <a:pPr defTabSz="761970">
              <a:lnSpc>
                <a:spcPts val="1958"/>
              </a:lnSpc>
            </a:pPr>
            <a:r>
              <a:rPr lang="en-US" sz="1667" b="1" dirty="0">
                <a:solidFill>
                  <a:srgbClr val="000000"/>
                </a:solidFill>
                <a:latin typeface="Montserrat Black" pitchFamily="34" charset="0"/>
                <a:ea typeface="Montserrat Black" pitchFamily="34" charset="-122"/>
                <a:cs typeface="Montserrat Black" pitchFamily="34" charset="-120"/>
              </a:rPr>
              <a:t>Phổ Biến Trong:</a:t>
            </a:r>
            <a:endParaRPr lang="en-US" sz="1667" dirty="0">
              <a:solidFill>
                <a:prstClr val="black"/>
              </a:solidFill>
              <a:latin typeface="Calibri" panose="020F0502020204030204"/>
            </a:endParaRPr>
          </a:p>
        </p:txBody>
      </p:sp>
      <p:sp>
        <p:nvSpPr>
          <p:cNvPr id="9" name="Text 7"/>
          <p:cNvSpPr/>
          <p:nvPr/>
        </p:nvSpPr>
        <p:spPr>
          <a:xfrm>
            <a:off x="824707" y="4463554"/>
            <a:ext cx="5025132" cy="319882"/>
          </a:xfrm>
          <a:prstGeom prst="rect">
            <a:avLst/>
          </a:prstGeom>
          <a:noFill/>
          <a:ln/>
        </p:spPr>
        <p:txBody>
          <a:bodyPr wrap="none" lIns="0" tIns="0" rIns="0" bIns="0" rtlCol="0" anchor="t"/>
          <a:lstStyle/>
          <a:p>
            <a:pPr marL="285739" indent="-285739" defTabSz="761970">
              <a:lnSpc>
                <a:spcPts val="2000"/>
              </a:lnSpc>
              <a:buSzPct val="100000"/>
              <a:buFontTx/>
              <a:buChar char="•"/>
            </a:pPr>
            <a:r>
              <a:rPr lang="en-US" sz="1333" dirty="0">
                <a:solidFill>
                  <a:srgbClr val="000000"/>
                </a:solidFill>
                <a:latin typeface="Roboto Medium" pitchFamily="34" charset="0"/>
                <a:ea typeface="Roboto Medium" pitchFamily="34" charset="-122"/>
                <a:cs typeface="Roboto Medium" pitchFamily="34" charset="-120"/>
              </a:rPr>
              <a:t>Game cổ điển (ví dụ: Super Mario Bros., Pac-Man)</a:t>
            </a:r>
            <a:endParaRPr lang="en-US" sz="1333" dirty="0">
              <a:solidFill>
                <a:prstClr val="black"/>
              </a:solidFill>
              <a:latin typeface="Calibri" panose="020F0502020204030204"/>
            </a:endParaRPr>
          </a:p>
        </p:txBody>
      </p:sp>
      <p:sp>
        <p:nvSpPr>
          <p:cNvPr id="10" name="Text 8"/>
          <p:cNvSpPr/>
          <p:nvPr/>
        </p:nvSpPr>
        <p:spPr>
          <a:xfrm>
            <a:off x="824707" y="4839394"/>
            <a:ext cx="5025132" cy="639763"/>
          </a:xfrm>
          <a:prstGeom prst="rect">
            <a:avLst/>
          </a:prstGeom>
          <a:noFill/>
          <a:ln/>
        </p:spPr>
        <p:txBody>
          <a:bodyPr wrap="square" lIns="0" tIns="0" rIns="0" bIns="0" rtlCol="0" anchor="t"/>
          <a:lstStyle/>
          <a:p>
            <a:pPr marL="285739" indent="-285739" defTabSz="761970">
              <a:lnSpc>
                <a:spcPts val="2000"/>
              </a:lnSpc>
              <a:buSzPct val="100000"/>
              <a:buFontTx/>
              <a:buChar char="•"/>
            </a:pPr>
            <a:r>
              <a:rPr lang="en-US" sz="1333" dirty="0">
                <a:solidFill>
                  <a:srgbClr val="000000"/>
                </a:solidFill>
                <a:latin typeface="Roboto Medium" pitchFamily="34" charset="0"/>
                <a:ea typeface="Roboto Medium" pitchFamily="34" charset="-122"/>
                <a:cs typeface="Roboto Medium" pitchFamily="34" charset="-120"/>
              </a:rPr>
              <a:t>Game casual và di động (ví dụ: Candy Crush, Flappy Bird)</a:t>
            </a:r>
            <a:endParaRPr lang="en-US" sz="1333" dirty="0">
              <a:solidFill>
                <a:prstClr val="black"/>
              </a:solidFill>
              <a:latin typeface="Calibri" panose="020F0502020204030204"/>
            </a:endParaRPr>
          </a:p>
        </p:txBody>
      </p:sp>
      <p:sp>
        <p:nvSpPr>
          <p:cNvPr id="11" name="Text 9"/>
          <p:cNvSpPr/>
          <p:nvPr/>
        </p:nvSpPr>
        <p:spPr>
          <a:xfrm>
            <a:off x="824706" y="5214023"/>
            <a:ext cx="5025132" cy="639763"/>
          </a:xfrm>
          <a:prstGeom prst="rect">
            <a:avLst/>
          </a:prstGeom>
          <a:noFill/>
          <a:ln/>
        </p:spPr>
        <p:txBody>
          <a:bodyPr wrap="square" lIns="0" tIns="0" rIns="0" bIns="0" rtlCol="0" anchor="t"/>
          <a:lstStyle/>
          <a:p>
            <a:pPr marL="285739" indent="-285739" defTabSz="761970">
              <a:lnSpc>
                <a:spcPts val="2000"/>
              </a:lnSpc>
              <a:buSzPct val="100000"/>
              <a:buFontTx/>
              <a:buChar char="•"/>
            </a:pPr>
            <a:r>
              <a:rPr lang="en-US" sz="1333" dirty="0">
                <a:solidFill>
                  <a:srgbClr val="000000"/>
                </a:solidFill>
                <a:latin typeface="Roboto Medium" pitchFamily="34" charset="0"/>
                <a:ea typeface="Roboto Medium" pitchFamily="34" charset="-122"/>
                <a:cs typeface="Roboto Medium" pitchFamily="34" charset="-120"/>
              </a:rPr>
              <a:t>Giao diện người dùng (UI), HUD (Head-Up Display), menu, hiệu ứng hạt (particle effects)</a:t>
            </a:r>
            <a:endParaRPr lang="en-US" sz="1333" dirty="0">
              <a:solidFill>
                <a:prstClr val="black"/>
              </a:solidFill>
              <a:latin typeface="Calibri" panose="020F0502020204030204"/>
            </a:endParaRPr>
          </a:p>
        </p:txBody>
      </p:sp>
      <p:sp>
        <p:nvSpPr>
          <p:cNvPr id="12" name="Shape 10"/>
          <p:cNvSpPr/>
          <p:nvPr/>
        </p:nvSpPr>
        <p:spPr>
          <a:xfrm>
            <a:off x="6175871" y="3951585"/>
            <a:ext cx="5357614" cy="2389485"/>
          </a:xfrm>
          <a:prstGeom prst="roundRect">
            <a:avLst>
              <a:gd name="adj" fmla="val 2811"/>
            </a:avLst>
          </a:prstGeom>
          <a:solidFill>
            <a:srgbClr val="FBD0D0"/>
          </a:solidFill>
          <a:ln w="7620">
            <a:solidFill>
              <a:srgbClr val="E1B6B6"/>
            </a:solidFill>
            <a:prstDash val="solid"/>
          </a:ln>
        </p:spPr>
      </p:sp>
      <p:sp>
        <p:nvSpPr>
          <p:cNvPr id="13" name="Text 11"/>
          <p:cNvSpPr/>
          <p:nvPr/>
        </p:nvSpPr>
        <p:spPr>
          <a:xfrm>
            <a:off x="6342063" y="4117777"/>
            <a:ext cx="1999059" cy="249833"/>
          </a:xfrm>
          <a:prstGeom prst="rect">
            <a:avLst/>
          </a:prstGeom>
          <a:noFill/>
          <a:ln/>
        </p:spPr>
        <p:txBody>
          <a:bodyPr wrap="none" lIns="0" tIns="0" rIns="0" bIns="0" rtlCol="0" anchor="t"/>
          <a:lstStyle/>
          <a:p>
            <a:pPr defTabSz="761970">
              <a:lnSpc>
                <a:spcPts val="1958"/>
              </a:lnSpc>
            </a:pPr>
            <a:r>
              <a:rPr lang="en-US" sz="1667" b="1" dirty="0">
                <a:solidFill>
                  <a:srgbClr val="000000"/>
                </a:solidFill>
                <a:latin typeface="Montserrat Black" pitchFamily="34" charset="0"/>
                <a:ea typeface="Montserrat Black" pitchFamily="34" charset="-122"/>
                <a:cs typeface="Montserrat Black" pitchFamily="34" charset="-120"/>
              </a:rPr>
              <a:t>Phù Hợp Cho:</a:t>
            </a:r>
            <a:endParaRPr lang="en-US" sz="1667" dirty="0">
              <a:solidFill>
                <a:prstClr val="black"/>
              </a:solidFill>
              <a:latin typeface="Calibri" panose="020F0502020204030204"/>
            </a:endParaRPr>
          </a:p>
        </p:txBody>
      </p:sp>
      <p:sp>
        <p:nvSpPr>
          <p:cNvPr id="14" name="Text 12"/>
          <p:cNvSpPr/>
          <p:nvPr/>
        </p:nvSpPr>
        <p:spPr>
          <a:xfrm>
            <a:off x="6342062" y="4463554"/>
            <a:ext cx="5025232" cy="319882"/>
          </a:xfrm>
          <a:prstGeom prst="rect">
            <a:avLst/>
          </a:prstGeom>
          <a:noFill/>
          <a:ln/>
        </p:spPr>
        <p:txBody>
          <a:bodyPr wrap="none" lIns="0" tIns="0" rIns="0" bIns="0" rtlCol="0" anchor="t"/>
          <a:lstStyle/>
          <a:p>
            <a:pPr marL="285739" indent="-285739" defTabSz="761970">
              <a:lnSpc>
                <a:spcPts val="2000"/>
              </a:lnSpc>
              <a:buSzPct val="100000"/>
              <a:buFontTx/>
              <a:buChar char="•"/>
            </a:pPr>
            <a:r>
              <a:rPr lang="en-US" sz="1333" dirty="0">
                <a:solidFill>
                  <a:srgbClr val="000000"/>
                </a:solidFill>
                <a:latin typeface="Roboto Medium" pitchFamily="34" charset="0"/>
                <a:ea typeface="Roboto Medium" pitchFamily="34" charset="-122"/>
                <a:cs typeface="Roboto Medium" pitchFamily="34" charset="-120"/>
              </a:rPr>
              <a:t>Người chơi phổ thông, dễ tiếp cận</a:t>
            </a:r>
            <a:endParaRPr lang="en-US" sz="1333" dirty="0">
              <a:solidFill>
                <a:prstClr val="black"/>
              </a:solidFill>
              <a:latin typeface="Calibri" panose="020F0502020204030204"/>
            </a:endParaRPr>
          </a:p>
        </p:txBody>
      </p:sp>
      <p:sp>
        <p:nvSpPr>
          <p:cNvPr id="15" name="Text 13"/>
          <p:cNvSpPr/>
          <p:nvPr/>
        </p:nvSpPr>
        <p:spPr>
          <a:xfrm>
            <a:off x="6342062" y="4839394"/>
            <a:ext cx="5025232" cy="319882"/>
          </a:xfrm>
          <a:prstGeom prst="rect">
            <a:avLst/>
          </a:prstGeom>
          <a:noFill/>
          <a:ln/>
        </p:spPr>
        <p:txBody>
          <a:bodyPr wrap="none" lIns="0" tIns="0" rIns="0" bIns="0" rtlCol="0" anchor="t"/>
          <a:lstStyle/>
          <a:p>
            <a:pPr marL="285739" indent="-285739" defTabSz="761970">
              <a:lnSpc>
                <a:spcPts val="2000"/>
              </a:lnSpc>
              <a:buSzPct val="100000"/>
              <a:buFontTx/>
              <a:buChar char="•"/>
            </a:pPr>
            <a:r>
              <a:rPr lang="en-US" sz="1333" dirty="0">
                <a:solidFill>
                  <a:srgbClr val="000000"/>
                </a:solidFill>
                <a:latin typeface="Roboto Medium" pitchFamily="34" charset="0"/>
                <a:ea typeface="Roboto Medium" pitchFamily="34" charset="-122"/>
                <a:cs typeface="Roboto Medium" pitchFamily="34" charset="-120"/>
              </a:rPr>
              <a:t>Các nhóm phát triển nhỏ và độc lập</a:t>
            </a:r>
            <a:endParaRPr lang="en-US" sz="1333" dirty="0">
              <a:solidFill>
                <a:prstClr val="black"/>
              </a:solidFill>
              <a:latin typeface="Calibri" panose="020F0502020204030204"/>
            </a:endParaRPr>
          </a:p>
        </p:txBody>
      </p:sp>
      <p:sp>
        <p:nvSpPr>
          <p:cNvPr id="16" name="Text 14"/>
          <p:cNvSpPr/>
          <p:nvPr/>
        </p:nvSpPr>
        <p:spPr>
          <a:xfrm>
            <a:off x="6342062" y="5215235"/>
            <a:ext cx="5025232" cy="319882"/>
          </a:xfrm>
          <a:prstGeom prst="rect">
            <a:avLst/>
          </a:prstGeom>
          <a:noFill/>
          <a:ln/>
        </p:spPr>
        <p:txBody>
          <a:bodyPr wrap="none" lIns="0" tIns="0" rIns="0" bIns="0" rtlCol="0" anchor="t"/>
          <a:lstStyle/>
          <a:p>
            <a:pPr marL="285739" indent="-285739" defTabSz="761970">
              <a:lnSpc>
                <a:spcPts val="2000"/>
              </a:lnSpc>
              <a:buSzPct val="100000"/>
              <a:buFontTx/>
              <a:buChar char="•"/>
            </a:pPr>
            <a:r>
              <a:rPr lang="en-US" sz="1333" dirty="0">
                <a:solidFill>
                  <a:srgbClr val="000000"/>
                </a:solidFill>
                <a:latin typeface="Roboto Medium" pitchFamily="34" charset="0"/>
                <a:ea typeface="Roboto Medium" pitchFamily="34" charset="-122"/>
                <a:cs typeface="Roboto Medium" pitchFamily="34" charset="-120"/>
              </a:rPr>
              <a:t>Sinh viên và người mới bắt đầu học đồ họa game</a:t>
            </a:r>
            <a:endParaRPr lang="en-US" sz="1333" dirty="0">
              <a:solidFill>
                <a:prstClr val="black"/>
              </a:solidFill>
              <a:latin typeface="Calibri" panose="020F0502020204030204"/>
            </a:endParaRPr>
          </a:p>
        </p:txBody>
      </p:sp>
    </p:spTree>
    <p:extLst>
      <p:ext uri="{BB962C8B-B14F-4D97-AF65-F5344CB8AC3E}">
        <p14:creationId xmlns:p14="http://schemas.microsoft.com/office/powerpoint/2010/main" val="1208336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659507"/>
            <a:ext cx="6828333" cy="502047"/>
          </a:xfrm>
          <a:prstGeom prst="rect">
            <a:avLst/>
          </a:prstGeom>
          <a:noFill/>
          <a:ln/>
        </p:spPr>
        <p:txBody>
          <a:bodyPr wrap="none" lIns="0" tIns="0" rIns="0" bIns="0" rtlCol="0" anchor="t"/>
          <a:lstStyle/>
          <a:p>
            <a:pPr defTabSz="761970">
              <a:lnSpc>
                <a:spcPts val="3917"/>
              </a:lnSpc>
            </a:pPr>
            <a:r>
              <a:rPr lang="en-US" sz="3125" b="1" dirty="0" err="1">
                <a:solidFill>
                  <a:srgbClr val="1F497D"/>
                </a:solidFill>
                <a:latin typeface="Montserrat Black" pitchFamily="34" charset="0"/>
                <a:ea typeface="Montserrat Black" pitchFamily="34" charset="-122"/>
                <a:cs typeface="Montserrat Black" pitchFamily="34" charset="-120"/>
              </a:rPr>
              <a:t>Khái</a:t>
            </a:r>
            <a:r>
              <a:rPr lang="en-US" sz="3125" b="1" dirty="0">
                <a:solidFill>
                  <a:srgbClr val="1F497D"/>
                </a:solidFill>
                <a:latin typeface="Montserrat Black" pitchFamily="34" charset="0"/>
                <a:ea typeface="Montserrat Black" pitchFamily="34" charset="-122"/>
                <a:cs typeface="Montserrat Black" pitchFamily="34" charset="-120"/>
              </a:rPr>
              <a:t> </a:t>
            </a:r>
            <a:r>
              <a:rPr lang="en-US" sz="3125" b="1" dirty="0" err="1">
                <a:solidFill>
                  <a:srgbClr val="1F497D"/>
                </a:solidFill>
                <a:latin typeface="Montserrat Black" pitchFamily="34" charset="0"/>
                <a:ea typeface="Montserrat Black" pitchFamily="34" charset="-122"/>
                <a:cs typeface="Montserrat Black" pitchFamily="34" charset="-120"/>
              </a:rPr>
              <a:t>niệm</a:t>
            </a:r>
            <a:r>
              <a:rPr lang="en-US" sz="3125" b="1" dirty="0">
                <a:solidFill>
                  <a:srgbClr val="1F497D"/>
                </a:solidFill>
                <a:latin typeface="Montserrat Black" pitchFamily="34" charset="0"/>
                <a:ea typeface="Montserrat Black" pitchFamily="34" charset="-122"/>
                <a:cs typeface="Montserrat Black" pitchFamily="34" charset="-120"/>
              </a:rPr>
              <a:t> </a:t>
            </a:r>
            <a:r>
              <a:rPr lang="en-US" sz="3125" b="1" dirty="0" err="1">
                <a:solidFill>
                  <a:srgbClr val="1F497D"/>
                </a:solidFill>
                <a:latin typeface="Montserrat Black" pitchFamily="34" charset="0"/>
                <a:ea typeface="Montserrat Black" pitchFamily="34" charset="-122"/>
                <a:cs typeface="Montserrat Black" pitchFamily="34" charset="-120"/>
              </a:rPr>
              <a:t>về</a:t>
            </a:r>
            <a:r>
              <a:rPr lang="en-US" sz="3125" b="1" dirty="0">
                <a:solidFill>
                  <a:srgbClr val="1F497D"/>
                </a:solidFill>
                <a:latin typeface="Montserrat Black" pitchFamily="34" charset="0"/>
                <a:ea typeface="Montserrat Black" pitchFamily="34" charset="-122"/>
                <a:cs typeface="Montserrat Black" pitchFamily="34" charset="-120"/>
              </a:rPr>
              <a:t> Sprite</a:t>
            </a:r>
            <a:endParaRPr lang="en-US" sz="3125" dirty="0">
              <a:solidFill>
                <a:prstClr val="black"/>
              </a:solidFill>
              <a:latin typeface="Calibri" panose="020F0502020204030204"/>
            </a:endParaRPr>
          </a:p>
        </p:txBody>
      </p:sp>
      <p:sp>
        <p:nvSpPr>
          <p:cNvPr id="3" name="Text 1"/>
          <p:cNvSpPr/>
          <p:nvPr/>
        </p:nvSpPr>
        <p:spPr>
          <a:xfrm>
            <a:off x="661492" y="1271885"/>
            <a:ext cx="10869018" cy="642541"/>
          </a:xfrm>
          <a:prstGeom prst="rect">
            <a:avLst/>
          </a:prstGeom>
          <a:noFill/>
          <a:ln/>
        </p:spPr>
        <p:txBody>
          <a:bodyPr wrap="square" lIns="0" tIns="0" rIns="0" bIns="0" rtlCol="0" anchor="t"/>
          <a:lstStyle/>
          <a:p>
            <a:pPr defTabSz="761970">
              <a:lnSpc>
                <a:spcPts val="2500"/>
              </a:lnSpc>
            </a:pPr>
            <a:r>
              <a:rPr lang="en-US" sz="1667" dirty="0">
                <a:solidFill>
                  <a:srgbClr val="000000"/>
                </a:solidFill>
                <a:latin typeface="Roboto Medium" pitchFamily="34" charset="0"/>
                <a:ea typeface="Roboto Medium" pitchFamily="34" charset="-122"/>
                <a:cs typeface="Roboto Medium" pitchFamily="34" charset="-120"/>
              </a:rPr>
              <a:t>Sprite là một khái niệm trung tâm trong đồ họa 2D, đóng vai trò là các hình ảnh đại diện cho nhân vật, vật thể hoặc hiệu ứng trong game. Sprite giúp game 2D trở nên sống động và tương tác.</a:t>
            </a:r>
            <a:endParaRPr lang="en-US" sz="1667" dirty="0">
              <a:solidFill>
                <a:prstClr val="black"/>
              </a:solidFill>
              <a:latin typeface="Calibri" panose="020F0502020204030204"/>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492" y="2306043"/>
            <a:ext cx="482005" cy="482005"/>
          </a:xfrm>
          <a:prstGeom prst="rect">
            <a:avLst/>
          </a:prstGeom>
        </p:spPr>
      </p:pic>
      <p:sp>
        <p:nvSpPr>
          <p:cNvPr id="5" name="Text 2"/>
          <p:cNvSpPr/>
          <p:nvPr/>
        </p:nvSpPr>
        <p:spPr>
          <a:xfrm>
            <a:off x="1344315" y="2441575"/>
            <a:ext cx="2008287" cy="251023"/>
          </a:xfrm>
          <a:prstGeom prst="rect">
            <a:avLst/>
          </a:prstGeom>
          <a:noFill/>
          <a:ln/>
        </p:spPr>
        <p:txBody>
          <a:bodyPr wrap="none" lIns="0" tIns="0" rIns="0" bIns="0" rtlCol="0" anchor="t"/>
          <a:lstStyle/>
          <a:p>
            <a:pPr defTabSz="761970">
              <a:lnSpc>
                <a:spcPts val="1958"/>
              </a:lnSpc>
            </a:pPr>
            <a:r>
              <a:rPr lang="en-US" sz="1542" b="1" dirty="0">
                <a:solidFill>
                  <a:srgbClr val="000000"/>
                </a:solidFill>
                <a:latin typeface="Montserrat Black" pitchFamily="34" charset="0"/>
                <a:ea typeface="Montserrat Black" pitchFamily="34" charset="-122"/>
                <a:cs typeface="Montserrat Black" pitchFamily="34" charset="-120"/>
              </a:rPr>
              <a:t>Đại Diện Nhân Vật</a:t>
            </a:r>
            <a:endParaRPr lang="en-US" sz="1542" dirty="0">
              <a:solidFill>
                <a:prstClr val="black"/>
              </a:solidFill>
              <a:latin typeface="Calibri" panose="020F0502020204030204"/>
            </a:endParaRPr>
          </a:p>
        </p:txBody>
      </p:sp>
      <p:sp>
        <p:nvSpPr>
          <p:cNvPr id="6" name="Text 3"/>
          <p:cNvSpPr/>
          <p:nvPr/>
        </p:nvSpPr>
        <p:spPr>
          <a:xfrm>
            <a:off x="1344315" y="2788940"/>
            <a:ext cx="2806303" cy="1285082"/>
          </a:xfrm>
          <a:prstGeom prst="rect">
            <a:avLst/>
          </a:prstGeom>
          <a:noFill/>
          <a:ln/>
        </p:spPr>
        <p:txBody>
          <a:bodyPr wrap="square" lIns="0" tIns="0" rIns="0" bIns="0" rtlCol="0" anchor="t"/>
          <a:lstStyle/>
          <a:p>
            <a:pPr algn="just" defTabSz="761970">
              <a:lnSpc>
                <a:spcPts val="2500"/>
              </a:lnSpc>
            </a:pPr>
            <a:r>
              <a:rPr lang="en-US" sz="1667" dirty="0">
                <a:solidFill>
                  <a:srgbClr val="000000"/>
                </a:solidFill>
                <a:latin typeface="Roboto Medium" pitchFamily="34" charset="0"/>
                <a:ea typeface="Roboto Medium" pitchFamily="34" charset="-122"/>
                <a:cs typeface="Roboto Medium" pitchFamily="34" charset="-120"/>
              </a:rPr>
              <a:t>Sprite thường được dùng để hiển thị các nhân vật chính và phụ, với nhiều tư thế và hoạt ảnh khác nhau.</a:t>
            </a:r>
            <a:endParaRPr lang="en-US" sz="1667" dirty="0">
              <a:solidFill>
                <a:prstClr val="black"/>
              </a:solidFill>
              <a:latin typeface="Calibri" panose="020F0502020204030204"/>
            </a:endParaRPr>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51437" y="2306043"/>
            <a:ext cx="482005" cy="482005"/>
          </a:xfrm>
          <a:prstGeom prst="rect">
            <a:avLst/>
          </a:prstGeom>
        </p:spPr>
      </p:pic>
      <p:sp>
        <p:nvSpPr>
          <p:cNvPr id="8" name="Text 4"/>
          <p:cNvSpPr/>
          <p:nvPr/>
        </p:nvSpPr>
        <p:spPr>
          <a:xfrm>
            <a:off x="5034260" y="2441575"/>
            <a:ext cx="2345035" cy="251023"/>
          </a:xfrm>
          <a:prstGeom prst="rect">
            <a:avLst/>
          </a:prstGeom>
          <a:noFill/>
          <a:ln/>
        </p:spPr>
        <p:txBody>
          <a:bodyPr wrap="none" lIns="0" tIns="0" rIns="0" bIns="0" rtlCol="0" anchor="t"/>
          <a:lstStyle/>
          <a:p>
            <a:pPr defTabSz="761970">
              <a:lnSpc>
                <a:spcPts val="1958"/>
              </a:lnSpc>
            </a:pPr>
            <a:r>
              <a:rPr lang="en-US" sz="1542" b="1" dirty="0">
                <a:solidFill>
                  <a:srgbClr val="000000"/>
                </a:solidFill>
                <a:latin typeface="Montserrat Black" pitchFamily="34" charset="0"/>
                <a:ea typeface="Montserrat Black" pitchFamily="34" charset="-122"/>
                <a:cs typeface="Montserrat Black" pitchFamily="34" charset="-120"/>
              </a:rPr>
              <a:t>Vật Thể &amp; Môi Trường</a:t>
            </a:r>
            <a:endParaRPr lang="en-US" sz="1542" dirty="0">
              <a:solidFill>
                <a:prstClr val="black"/>
              </a:solidFill>
              <a:latin typeface="Calibri" panose="020F0502020204030204"/>
            </a:endParaRPr>
          </a:p>
        </p:txBody>
      </p:sp>
      <p:sp>
        <p:nvSpPr>
          <p:cNvPr id="9" name="Text 5"/>
          <p:cNvSpPr/>
          <p:nvPr/>
        </p:nvSpPr>
        <p:spPr>
          <a:xfrm>
            <a:off x="5034260" y="2788940"/>
            <a:ext cx="2806303" cy="1285082"/>
          </a:xfrm>
          <a:prstGeom prst="rect">
            <a:avLst/>
          </a:prstGeom>
          <a:noFill/>
          <a:ln/>
        </p:spPr>
        <p:txBody>
          <a:bodyPr wrap="square" lIns="0" tIns="0" rIns="0" bIns="0" rtlCol="0" anchor="t"/>
          <a:lstStyle/>
          <a:p>
            <a:pPr algn="just" defTabSz="761970">
              <a:lnSpc>
                <a:spcPts val="2500"/>
              </a:lnSpc>
            </a:pPr>
            <a:r>
              <a:rPr lang="en-US" sz="1667" dirty="0">
                <a:solidFill>
                  <a:srgbClr val="000000"/>
                </a:solidFill>
                <a:latin typeface="Roboto Medium" pitchFamily="34" charset="0"/>
                <a:ea typeface="Roboto Medium" pitchFamily="34" charset="-122"/>
                <a:cs typeface="Roboto Medium" pitchFamily="34" charset="-120"/>
              </a:rPr>
              <a:t>Các vật phẩm, chướng ngại vật, hoặc các yếu tố môi trường tĩnh và động cũng được tạo từ sprite.</a:t>
            </a:r>
            <a:endParaRPr lang="en-US" sz="1667" dirty="0">
              <a:solidFill>
                <a:prstClr val="black"/>
              </a:solidFill>
              <a:latin typeface="Calibri" panose="020F0502020204030204"/>
            </a:endParaRPr>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41382" y="2306043"/>
            <a:ext cx="482005" cy="482005"/>
          </a:xfrm>
          <a:prstGeom prst="rect">
            <a:avLst/>
          </a:prstGeom>
        </p:spPr>
      </p:pic>
      <p:sp>
        <p:nvSpPr>
          <p:cNvPr id="11" name="Text 6"/>
          <p:cNvSpPr/>
          <p:nvPr/>
        </p:nvSpPr>
        <p:spPr>
          <a:xfrm>
            <a:off x="8724206" y="2441575"/>
            <a:ext cx="2030908" cy="251023"/>
          </a:xfrm>
          <a:prstGeom prst="rect">
            <a:avLst/>
          </a:prstGeom>
          <a:noFill/>
          <a:ln/>
        </p:spPr>
        <p:txBody>
          <a:bodyPr wrap="none" lIns="0" tIns="0" rIns="0" bIns="0" rtlCol="0" anchor="t"/>
          <a:lstStyle/>
          <a:p>
            <a:pPr defTabSz="761970">
              <a:lnSpc>
                <a:spcPts val="1958"/>
              </a:lnSpc>
            </a:pPr>
            <a:r>
              <a:rPr lang="en-US" sz="1542" b="1" dirty="0">
                <a:solidFill>
                  <a:srgbClr val="000000"/>
                </a:solidFill>
                <a:latin typeface="Montserrat Black" pitchFamily="34" charset="0"/>
                <a:ea typeface="Montserrat Black" pitchFamily="34" charset="-122"/>
                <a:cs typeface="Montserrat Black" pitchFamily="34" charset="-120"/>
              </a:rPr>
              <a:t>Linh Hoạt Biến Đổi</a:t>
            </a:r>
            <a:endParaRPr lang="en-US" sz="1542" dirty="0">
              <a:solidFill>
                <a:prstClr val="black"/>
              </a:solidFill>
              <a:latin typeface="Calibri" panose="020F0502020204030204"/>
            </a:endParaRPr>
          </a:p>
        </p:txBody>
      </p:sp>
      <p:sp>
        <p:nvSpPr>
          <p:cNvPr id="12" name="Text 7"/>
          <p:cNvSpPr/>
          <p:nvPr/>
        </p:nvSpPr>
        <p:spPr>
          <a:xfrm>
            <a:off x="8724206" y="2788940"/>
            <a:ext cx="2806303" cy="1606352"/>
          </a:xfrm>
          <a:prstGeom prst="rect">
            <a:avLst/>
          </a:prstGeom>
          <a:noFill/>
          <a:ln/>
        </p:spPr>
        <p:txBody>
          <a:bodyPr wrap="square" lIns="0" tIns="0" rIns="0" bIns="0" rtlCol="0" anchor="t"/>
          <a:lstStyle/>
          <a:p>
            <a:pPr algn="just" defTabSz="761970">
              <a:lnSpc>
                <a:spcPts val="2500"/>
              </a:lnSpc>
            </a:pPr>
            <a:r>
              <a:rPr lang="en-US" sz="1667" dirty="0">
                <a:solidFill>
                  <a:srgbClr val="000000"/>
                </a:solidFill>
                <a:latin typeface="Roboto Medium" pitchFamily="34" charset="0"/>
                <a:ea typeface="Roboto Medium" pitchFamily="34" charset="-122"/>
                <a:cs typeface="Roboto Medium" pitchFamily="34" charset="-120"/>
              </a:rPr>
              <a:t>Sprite có thể được di chuyển, thay đổi kích thước (scale) và xoay (rotate) để tạo ra các hiệu ứng hình ảnh và tương tác đa dạng trong game.</a:t>
            </a:r>
            <a:endParaRPr lang="en-US" sz="1667" dirty="0">
              <a:solidFill>
                <a:prstClr val="black"/>
              </a:solidFill>
              <a:latin typeface="Calibri" panose="020F0502020204030204"/>
            </a:endParaRPr>
          </a:p>
        </p:txBody>
      </p:sp>
      <p:sp>
        <p:nvSpPr>
          <p:cNvPr id="13" name="Text 8"/>
          <p:cNvSpPr/>
          <p:nvPr/>
        </p:nvSpPr>
        <p:spPr>
          <a:xfrm>
            <a:off x="661492" y="4636294"/>
            <a:ext cx="2634556" cy="301228"/>
          </a:xfrm>
          <a:prstGeom prst="rect">
            <a:avLst/>
          </a:prstGeom>
          <a:noFill/>
          <a:ln/>
        </p:spPr>
        <p:txBody>
          <a:bodyPr wrap="none" lIns="0" tIns="0" rIns="0" bIns="0" rtlCol="0" anchor="t"/>
          <a:lstStyle/>
          <a:p>
            <a:pPr algn="just" defTabSz="761970">
              <a:lnSpc>
                <a:spcPts val="2333"/>
              </a:lnSpc>
            </a:pPr>
            <a:r>
              <a:rPr lang="en-US" sz="2333" b="1" dirty="0">
                <a:solidFill>
                  <a:srgbClr val="1F497D"/>
                </a:solidFill>
                <a:latin typeface="Montserrat Black" pitchFamily="34" charset="0"/>
                <a:ea typeface="Montserrat Black" pitchFamily="34" charset="-122"/>
                <a:cs typeface="Montserrat Black" pitchFamily="34" charset="-120"/>
              </a:rPr>
              <a:t>Ví Dụ Game Nổi Bật:</a:t>
            </a:r>
            <a:endParaRPr lang="en-US" sz="2333" dirty="0">
              <a:solidFill>
                <a:prstClr val="black"/>
              </a:solidFill>
              <a:latin typeface="Calibri" panose="020F0502020204030204"/>
            </a:endParaRPr>
          </a:p>
        </p:txBody>
      </p:sp>
      <p:sp>
        <p:nvSpPr>
          <p:cNvPr id="14" name="Text 9"/>
          <p:cNvSpPr/>
          <p:nvPr/>
        </p:nvSpPr>
        <p:spPr>
          <a:xfrm>
            <a:off x="661492" y="5178524"/>
            <a:ext cx="10869018" cy="321270"/>
          </a:xfrm>
          <a:prstGeom prst="rect">
            <a:avLst/>
          </a:prstGeom>
          <a:noFill/>
          <a:ln/>
        </p:spPr>
        <p:txBody>
          <a:bodyPr wrap="none" lIns="0" tIns="0" rIns="0" bIns="0" rtlCol="0" anchor="t"/>
          <a:lstStyle/>
          <a:p>
            <a:pPr marL="285739" indent="-285739" algn="just" defTabSz="761970">
              <a:lnSpc>
                <a:spcPts val="2000"/>
              </a:lnSpc>
              <a:buSzPct val="100000"/>
              <a:buFontTx/>
              <a:buChar char="•"/>
            </a:pPr>
            <a:r>
              <a:rPr lang="en-US" sz="1500" dirty="0">
                <a:solidFill>
                  <a:srgbClr val="000000"/>
                </a:solidFill>
                <a:latin typeface="Roboto Medium" pitchFamily="34" charset="0"/>
                <a:ea typeface="Roboto Medium" pitchFamily="34" charset="-122"/>
                <a:cs typeface="Roboto Medium" pitchFamily="34" charset="-120"/>
              </a:rPr>
              <a:t>Geometry Wars: Một game bắn súng arcade cổ điển sử dụng đồ họa 2D vector với các hiệu ứng ánh sáng rực rỡ.</a:t>
            </a:r>
            <a:endParaRPr lang="en-US" sz="1500" dirty="0">
              <a:solidFill>
                <a:prstClr val="black"/>
              </a:solidFill>
              <a:latin typeface="Calibri" panose="020F0502020204030204"/>
            </a:endParaRPr>
          </a:p>
        </p:txBody>
      </p:sp>
      <p:sp>
        <p:nvSpPr>
          <p:cNvPr id="15" name="Text 10"/>
          <p:cNvSpPr/>
          <p:nvPr/>
        </p:nvSpPr>
        <p:spPr>
          <a:xfrm>
            <a:off x="661492" y="5555953"/>
            <a:ext cx="10869018" cy="642541"/>
          </a:xfrm>
          <a:prstGeom prst="rect">
            <a:avLst/>
          </a:prstGeom>
          <a:noFill/>
          <a:ln/>
        </p:spPr>
        <p:txBody>
          <a:bodyPr wrap="square" lIns="0" tIns="0" rIns="0" bIns="0" rtlCol="0" anchor="t"/>
          <a:lstStyle/>
          <a:p>
            <a:pPr marL="285739" indent="-285739" algn="just" defTabSz="761970">
              <a:lnSpc>
                <a:spcPts val="2000"/>
              </a:lnSpc>
              <a:buSzPct val="100000"/>
              <a:buFontTx/>
              <a:buChar char="•"/>
            </a:pPr>
            <a:r>
              <a:rPr lang="en-US" sz="1500" dirty="0">
                <a:solidFill>
                  <a:srgbClr val="000000"/>
                </a:solidFill>
                <a:latin typeface="Roboto Medium" pitchFamily="34" charset="0"/>
                <a:ea typeface="Roboto Medium" pitchFamily="34" charset="-122"/>
                <a:cs typeface="Roboto Medium" pitchFamily="34" charset="-120"/>
              </a:rPr>
              <a:t>Super Paper Mario: Một ví dụ tuyệt vời về sự kết hợp độc đáo giữa đồ họa 2D và 3D, nơi các nhân vật 2D tồn tại trong môi trường 3D.</a:t>
            </a:r>
            <a:endParaRPr lang="en-US" sz="1500" dirty="0">
              <a:solidFill>
                <a:prstClr val="black"/>
              </a:solidFill>
              <a:latin typeface="Calibri" panose="020F0502020204030204"/>
            </a:endParaRPr>
          </a:p>
        </p:txBody>
      </p:sp>
    </p:spTree>
    <p:extLst>
      <p:ext uri="{BB962C8B-B14F-4D97-AF65-F5344CB8AC3E}">
        <p14:creationId xmlns:p14="http://schemas.microsoft.com/office/powerpoint/2010/main" val="2876920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742454"/>
            <a:ext cx="9172674" cy="502047"/>
          </a:xfrm>
          <a:prstGeom prst="rect">
            <a:avLst/>
          </a:prstGeom>
          <a:noFill/>
          <a:ln/>
        </p:spPr>
        <p:txBody>
          <a:bodyPr wrap="none" lIns="0" tIns="0" rIns="0" bIns="0" rtlCol="0" anchor="t"/>
          <a:lstStyle/>
          <a:p>
            <a:pPr defTabSz="761970">
              <a:lnSpc>
                <a:spcPts val="3917"/>
              </a:lnSpc>
            </a:pPr>
            <a:r>
              <a:rPr lang="en-US" sz="3125" b="1" dirty="0">
                <a:solidFill>
                  <a:srgbClr val="1F497D"/>
                </a:solidFill>
                <a:latin typeface="Montserrat Black" pitchFamily="34" charset="0"/>
                <a:ea typeface="Montserrat Black" pitchFamily="34" charset="-122"/>
                <a:cs typeface="Montserrat Black" pitchFamily="34" charset="-120"/>
              </a:rPr>
              <a:t>Tile </a:t>
            </a:r>
            <a:r>
              <a:rPr lang="en-US" sz="3125" b="1" dirty="0" err="1">
                <a:solidFill>
                  <a:srgbClr val="1F497D"/>
                </a:solidFill>
                <a:latin typeface="Montserrat Black" pitchFamily="34" charset="0"/>
                <a:ea typeface="Montserrat Black" pitchFamily="34" charset="-122"/>
                <a:cs typeface="Montserrat Black" pitchFamily="34" charset="-120"/>
              </a:rPr>
              <a:t>và</a:t>
            </a:r>
            <a:r>
              <a:rPr lang="en-US" sz="3125" b="1" dirty="0">
                <a:solidFill>
                  <a:srgbClr val="1F497D"/>
                </a:solidFill>
                <a:latin typeface="Montserrat Black" pitchFamily="34" charset="0"/>
                <a:ea typeface="Montserrat Black" pitchFamily="34" charset="-122"/>
                <a:cs typeface="Montserrat Black" pitchFamily="34" charset="-120"/>
              </a:rPr>
              <a:t> Background</a:t>
            </a:r>
            <a:endParaRPr lang="en-US" sz="3125" dirty="0">
              <a:solidFill>
                <a:prstClr val="black"/>
              </a:solidFill>
              <a:latin typeface="Calibri" panose="020F0502020204030204"/>
            </a:endParaRPr>
          </a:p>
        </p:txBody>
      </p:sp>
      <p:sp>
        <p:nvSpPr>
          <p:cNvPr id="3" name="Text 1"/>
          <p:cNvSpPr/>
          <p:nvPr/>
        </p:nvSpPr>
        <p:spPr>
          <a:xfrm>
            <a:off x="661491" y="1334840"/>
            <a:ext cx="10869018" cy="642541"/>
          </a:xfrm>
          <a:prstGeom prst="rect">
            <a:avLst/>
          </a:prstGeom>
          <a:noFill/>
          <a:ln/>
        </p:spPr>
        <p:txBody>
          <a:bodyPr wrap="square" lIns="0" tIns="0" rIns="0" bIns="0" rtlCol="0" anchor="t"/>
          <a:lstStyle/>
          <a:p>
            <a:pPr defTabSz="761970">
              <a:lnSpc>
                <a:spcPts val="2500"/>
              </a:lnSpc>
            </a:pPr>
            <a:r>
              <a:rPr lang="en-US" sz="1667" dirty="0">
                <a:solidFill>
                  <a:srgbClr val="000000"/>
                </a:solidFill>
                <a:latin typeface="Roboto Medium" pitchFamily="34" charset="0"/>
                <a:ea typeface="Roboto Medium" pitchFamily="34" charset="-122"/>
                <a:cs typeface="Roboto Medium" pitchFamily="34" charset="-120"/>
              </a:rPr>
              <a:t>Kỹ thuật Tile và Background là nền tảng cho việc xây dựng môi trường trong game 2D, giúp tối ưu hóa tài nguyên và tạo ra những thế giới rộng lớn một cách hiệu quả.</a:t>
            </a:r>
            <a:endParaRPr lang="en-US" sz="1667" dirty="0">
              <a:solidFill>
                <a:prstClr val="black"/>
              </a:solidFill>
              <a:latin typeface="Calibri" panose="020F0502020204030204"/>
            </a:endParaRPr>
          </a:p>
        </p:txBody>
      </p:sp>
      <p:sp>
        <p:nvSpPr>
          <p:cNvPr id="4" name="Text 2"/>
          <p:cNvSpPr/>
          <p:nvPr/>
        </p:nvSpPr>
        <p:spPr>
          <a:xfrm>
            <a:off x="661492" y="2210313"/>
            <a:ext cx="10869018" cy="642541"/>
          </a:xfrm>
          <a:prstGeom prst="rect">
            <a:avLst/>
          </a:prstGeom>
          <a:noFill/>
          <a:ln/>
        </p:spPr>
        <p:txBody>
          <a:bodyPr wrap="square" lIns="0" tIns="0" rIns="0" bIns="0" rtlCol="0" anchor="t"/>
          <a:lstStyle/>
          <a:p>
            <a:pPr marL="285739" indent="-285739" defTabSz="761970">
              <a:lnSpc>
                <a:spcPts val="2000"/>
              </a:lnSpc>
              <a:buSzPct val="100000"/>
              <a:buFontTx/>
              <a:buChar char="•"/>
            </a:pPr>
            <a:r>
              <a:rPr lang="en-US" sz="1667" b="1" dirty="0">
                <a:solidFill>
                  <a:srgbClr val="000000"/>
                </a:solidFill>
                <a:latin typeface="Roboto Medium" pitchFamily="34" charset="0"/>
                <a:ea typeface="Roboto Medium" pitchFamily="34" charset="-122"/>
                <a:cs typeface="Roboto Medium" pitchFamily="34" charset="-120"/>
              </a:rPr>
              <a:t>Sử dụng ảnh lặp (tiles):</a:t>
            </a:r>
            <a:r>
              <a:rPr lang="en-US" sz="1667" dirty="0">
                <a:solidFill>
                  <a:srgbClr val="000000"/>
                </a:solidFill>
                <a:latin typeface="Roboto Medium" pitchFamily="34" charset="0"/>
                <a:ea typeface="Roboto Medium" pitchFamily="34" charset="-122"/>
                <a:cs typeface="Roboto Medium" pitchFamily="34" charset="-120"/>
              </a:rPr>
              <a:t> Các mảnh hình ảnh nhỏ (tiles) được sắp xếp cạnh nhau để tạo thành các cấu trúc lớn hơn như tường, sàn nhà, hoặc địa hình.</a:t>
            </a:r>
            <a:endParaRPr lang="en-US" sz="1667" dirty="0">
              <a:solidFill>
                <a:prstClr val="black"/>
              </a:solidFill>
              <a:latin typeface="Calibri" panose="020F0502020204030204"/>
            </a:endParaRPr>
          </a:p>
        </p:txBody>
      </p:sp>
      <p:sp>
        <p:nvSpPr>
          <p:cNvPr id="5" name="Text 3"/>
          <p:cNvSpPr/>
          <p:nvPr/>
        </p:nvSpPr>
        <p:spPr>
          <a:xfrm>
            <a:off x="661492" y="3060610"/>
            <a:ext cx="10869018" cy="642541"/>
          </a:xfrm>
          <a:prstGeom prst="rect">
            <a:avLst/>
          </a:prstGeom>
          <a:noFill/>
          <a:ln/>
        </p:spPr>
        <p:txBody>
          <a:bodyPr wrap="square" lIns="0" tIns="0" rIns="0" bIns="0" rtlCol="0" anchor="t"/>
          <a:lstStyle/>
          <a:p>
            <a:pPr marL="285739" indent="-285739" defTabSz="761970">
              <a:lnSpc>
                <a:spcPts val="2000"/>
              </a:lnSpc>
              <a:buSzPct val="100000"/>
              <a:buFontTx/>
              <a:buChar char="•"/>
            </a:pPr>
            <a:r>
              <a:rPr lang="en-US" sz="1667" b="1" dirty="0">
                <a:solidFill>
                  <a:srgbClr val="000000"/>
                </a:solidFill>
                <a:latin typeface="Roboto Medium" pitchFamily="34" charset="0"/>
                <a:ea typeface="Roboto Medium" pitchFamily="34" charset="-122"/>
                <a:cs typeface="Roboto Medium" pitchFamily="34" charset="-120"/>
              </a:rPr>
              <a:t>Tiết kiệm bộ nhớ:</a:t>
            </a:r>
            <a:r>
              <a:rPr lang="en-US" sz="1667" dirty="0">
                <a:solidFill>
                  <a:srgbClr val="000000"/>
                </a:solidFill>
                <a:latin typeface="Roboto Medium" pitchFamily="34" charset="0"/>
                <a:ea typeface="Roboto Medium" pitchFamily="34" charset="-122"/>
                <a:cs typeface="Roboto Medium" pitchFamily="34" charset="-120"/>
              </a:rPr>
              <a:t> Thay vì vẽ toàn bộ background dưới dạng một hình ảnh lớn, việc tái sử dụng các tiles nhỏ giúp giảm đáng kể lượng bộ nhớ cần thiết.</a:t>
            </a:r>
            <a:endParaRPr lang="en-US" sz="1667" dirty="0">
              <a:solidFill>
                <a:prstClr val="black"/>
              </a:solidFill>
              <a:latin typeface="Calibri" panose="020F0502020204030204"/>
            </a:endParaRPr>
          </a:p>
        </p:txBody>
      </p:sp>
      <p:sp>
        <p:nvSpPr>
          <p:cNvPr id="6" name="Text 4"/>
          <p:cNvSpPr/>
          <p:nvPr/>
        </p:nvSpPr>
        <p:spPr>
          <a:xfrm>
            <a:off x="661491" y="3915298"/>
            <a:ext cx="10869018" cy="642541"/>
          </a:xfrm>
          <a:prstGeom prst="rect">
            <a:avLst/>
          </a:prstGeom>
          <a:noFill/>
          <a:ln/>
        </p:spPr>
        <p:txBody>
          <a:bodyPr wrap="square" lIns="0" tIns="0" rIns="0" bIns="0" rtlCol="0" anchor="t"/>
          <a:lstStyle/>
          <a:p>
            <a:pPr marL="285739" indent="-285739" defTabSz="761970">
              <a:lnSpc>
                <a:spcPts val="2000"/>
              </a:lnSpc>
              <a:buSzPct val="100000"/>
              <a:buFontTx/>
              <a:buChar char="•"/>
            </a:pPr>
            <a:r>
              <a:rPr lang="en-US" sz="1667" b="1" dirty="0">
                <a:solidFill>
                  <a:srgbClr val="000000"/>
                </a:solidFill>
                <a:latin typeface="Roboto Medium" pitchFamily="34" charset="0"/>
                <a:ea typeface="Roboto Medium" pitchFamily="34" charset="-122"/>
                <a:cs typeface="Roboto Medium" pitchFamily="34" charset="-120"/>
              </a:rPr>
              <a:t>Phổ biến trong game cổ điển và casual:</a:t>
            </a:r>
            <a:r>
              <a:rPr lang="en-US" sz="1667" dirty="0">
                <a:solidFill>
                  <a:srgbClr val="000000"/>
                </a:solidFill>
                <a:latin typeface="Roboto Medium" pitchFamily="34" charset="0"/>
                <a:ea typeface="Roboto Medium" pitchFamily="34" charset="-122"/>
                <a:cs typeface="Roboto Medium" pitchFamily="34" charset="-120"/>
              </a:rPr>
              <a:t> Kỹ thuật này đã được sử dụng rộng rãi trong các game NES, SNES và vẫn rất hữu ích cho các game indie và di động hiện đại.</a:t>
            </a:r>
            <a:endParaRPr lang="en-US" sz="1667" dirty="0">
              <a:solidFill>
                <a:prstClr val="black"/>
              </a:solidFill>
              <a:latin typeface="Calibri" panose="020F0502020204030204"/>
            </a:endParaRPr>
          </a:p>
        </p:txBody>
      </p:sp>
      <p:sp>
        <p:nvSpPr>
          <p:cNvPr id="7" name="Text 5"/>
          <p:cNvSpPr/>
          <p:nvPr/>
        </p:nvSpPr>
        <p:spPr>
          <a:xfrm>
            <a:off x="902493" y="5201891"/>
            <a:ext cx="10628015" cy="321270"/>
          </a:xfrm>
          <a:prstGeom prst="rect">
            <a:avLst/>
          </a:prstGeom>
          <a:noFill/>
          <a:ln/>
        </p:spPr>
        <p:txBody>
          <a:bodyPr wrap="none" lIns="0" tIns="0" rIns="0" bIns="0" rtlCol="0" anchor="t"/>
          <a:lstStyle/>
          <a:p>
            <a:pPr defTabSz="761970">
              <a:lnSpc>
                <a:spcPts val="2500"/>
              </a:lnSpc>
            </a:pPr>
            <a:r>
              <a:rPr lang="en-US" sz="2333" dirty="0">
                <a:solidFill>
                  <a:srgbClr val="000000"/>
                </a:solidFill>
                <a:latin typeface="Roboto Medium" pitchFamily="34" charset="0"/>
                <a:ea typeface="Roboto Medium" pitchFamily="34" charset="-122"/>
                <a:cs typeface="Roboto Medium" pitchFamily="34" charset="-120"/>
              </a:rPr>
              <a:t>“Không phải game đơn giản thì là 2D, và không phải game 2D thì đơn giản.”</a:t>
            </a:r>
            <a:endParaRPr lang="en-US" sz="2333" dirty="0">
              <a:solidFill>
                <a:prstClr val="black"/>
              </a:solidFill>
              <a:latin typeface="Calibri" panose="020F0502020204030204"/>
            </a:endParaRPr>
          </a:p>
        </p:txBody>
      </p:sp>
      <p:sp>
        <p:nvSpPr>
          <p:cNvPr id="8" name="Shape 6"/>
          <p:cNvSpPr/>
          <p:nvPr/>
        </p:nvSpPr>
        <p:spPr>
          <a:xfrm>
            <a:off x="661491" y="5021213"/>
            <a:ext cx="19050" cy="682625"/>
          </a:xfrm>
          <a:prstGeom prst="rect">
            <a:avLst/>
          </a:prstGeom>
          <a:solidFill>
            <a:srgbClr val="9B0D0D"/>
          </a:solidFill>
          <a:ln/>
        </p:spPr>
      </p:sp>
      <p:sp>
        <p:nvSpPr>
          <p:cNvPr id="9" name="Text 7"/>
          <p:cNvSpPr/>
          <p:nvPr/>
        </p:nvSpPr>
        <p:spPr>
          <a:xfrm>
            <a:off x="661492" y="5472907"/>
            <a:ext cx="10869018" cy="642541"/>
          </a:xfrm>
          <a:prstGeom prst="rect">
            <a:avLst/>
          </a:prstGeom>
          <a:noFill/>
          <a:ln/>
        </p:spPr>
        <p:txBody>
          <a:bodyPr wrap="square" lIns="0" tIns="0" rIns="0" bIns="0" rtlCol="0" anchor="t"/>
          <a:lstStyle/>
          <a:p>
            <a:pPr defTabSz="761970">
              <a:lnSpc>
                <a:spcPts val="2500"/>
              </a:lnSpc>
            </a:pPr>
            <a:endParaRPr lang="en-US" sz="1542" dirty="0">
              <a:solidFill>
                <a:prstClr val="black"/>
              </a:solidFill>
              <a:latin typeface="Calibri" panose="020F0502020204030204"/>
            </a:endParaRPr>
          </a:p>
        </p:txBody>
      </p:sp>
    </p:spTree>
    <p:extLst>
      <p:ext uri="{BB962C8B-B14F-4D97-AF65-F5344CB8AC3E}">
        <p14:creationId xmlns:p14="http://schemas.microsoft.com/office/powerpoint/2010/main" val="1668296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3704" y="572676"/>
            <a:ext cx="2768997" cy="346075"/>
          </a:xfrm>
          <a:prstGeom prst="rect">
            <a:avLst/>
          </a:prstGeom>
          <a:noFill/>
          <a:ln/>
        </p:spPr>
        <p:txBody>
          <a:bodyPr wrap="none" lIns="0" tIns="0" rIns="0" bIns="0" rtlCol="0" anchor="t"/>
          <a:lstStyle/>
          <a:p>
            <a:pPr defTabSz="761970">
              <a:lnSpc>
                <a:spcPts val="2708"/>
              </a:lnSpc>
            </a:pPr>
            <a:r>
              <a:rPr lang="en-US" sz="2167" b="1" dirty="0">
                <a:solidFill>
                  <a:srgbClr val="1F497D"/>
                </a:solidFill>
                <a:latin typeface="Montserrat Black" pitchFamily="34" charset="0"/>
                <a:ea typeface="Montserrat Black" pitchFamily="34" charset="-122"/>
                <a:cs typeface="Montserrat Black" pitchFamily="34" charset="-120"/>
              </a:rPr>
              <a:t>Đồ Họa 3D</a:t>
            </a:r>
            <a:endParaRPr lang="en-US" sz="2167" dirty="0">
              <a:solidFill>
                <a:prstClr val="black"/>
              </a:solidFill>
              <a:latin typeface="Calibri" panose="020F0502020204030204"/>
            </a:endParaRPr>
          </a:p>
        </p:txBody>
      </p:sp>
      <p:sp>
        <p:nvSpPr>
          <p:cNvPr id="3" name="Text 1"/>
          <p:cNvSpPr/>
          <p:nvPr/>
        </p:nvSpPr>
        <p:spPr>
          <a:xfrm>
            <a:off x="583704" y="994767"/>
            <a:ext cx="10999193" cy="442913"/>
          </a:xfrm>
          <a:prstGeom prst="rect">
            <a:avLst/>
          </a:prstGeom>
          <a:noFill/>
          <a:ln/>
        </p:spPr>
        <p:txBody>
          <a:bodyPr wrap="square" lIns="0" tIns="0" rIns="0" bIns="0" rtlCol="0" anchor="t"/>
          <a:lstStyle/>
          <a:p>
            <a:pPr algn="just" defTabSz="761970">
              <a:lnSpc>
                <a:spcPts val="1708"/>
              </a:lnSpc>
            </a:pPr>
            <a:r>
              <a:rPr lang="en-US" sz="1500" dirty="0">
                <a:solidFill>
                  <a:srgbClr val="000000"/>
                </a:solidFill>
                <a:latin typeface="Roboto Medium" pitchFamily="34" charset="0"/>
                <a:ea typeface="Roboto Medium" pitchFamily="34" charset="-122"/>
                <a:cs typeface="Roboto Medium" pitchFamily="34" charset="-120"/>
              </a:rPr>
              <a:t>Đồ họa 3D đã cách mạng hóa ngành công nghiệp game, mang đến những trải nghiệm hình ảnh sống động, chân thực và khả năng tương tác sâu sắc mà đồ họa 2D khó lòng sánh được. Từ những tựa game bắn súng góc nhìn thứ nhất đến các thế giới mở rộng lớn, 3D graphics đã định hình lại cách chúng ta chơi và trải nghiệm game.</a:t>
            </a:r>
            <a:endParaRPr lang="en-US" sz="1500" dirty="0">
              <a:solidFill>
                <a:prstClr val="black"/>
              </a:solidFill>
              <a:latin typeface="Calibri" panose="020F0502020204030204"/>
            </a:endParaRPr>
          </a:p>
        </p:txBody>
      </p:sp>
      <p:sp>
        <p:nvSpPr>
          <p:cNvPr id="4" name="Text 2"/>
          <p:cNvSpPr/>
          <p:nvPr/>
        </p:nvSpPr>
        <p:spPr>
          <a:xfrm>
            <a:off x="596404" y="1901613"/>
            <a:ext cx="2215257" cy="276919"/>
          </a:xfrm>
          <a:prstGeom prst="rect">
            <a:avLst/>
          </a:prstGeom>
          <a:noFill/>
          <a:ln/>
        </p:spPr>
        <p:txBody>
          <a:bodyPr wrap="none" lIns="0" tIns="0" rIns="0" bIns="0" rtlCol="0" anchor="t"/>
          <a:lstStyle/>
          <a:p>
            <a:pPr defTabSz="761970">
              <a:lnSpc>
                <a:spcPts val="2167"/>
              </a:lnSpc>
            </a:pPr>
            <a:r>
              <a:rPr lang="en-US" sz="1708" b="1" dirty="0">
                <a:solidFill>
                  <a:srgbClr val="000000"/>
                </a:solidFill>
                <a:latin typeface="Montserrat Black" pitchFamily="34" charset="0"/>
                <a:ea typeface="Montserrat Black" pitchFamily="34" charset="-122"/>
                <a:cs typeface="Montserrat Black" pitchFamily="34" charset="-120"/>
              </a:rPr>
              <a:t>Không Gian 3D</a:t>
            </a:r>
            <a:endParaRPr lang="en-US" sz="1708" dirty="0">
              <a:solidFill>
                <a:prstClr val="black"/>
              </a:solidFill>
              <a:latin typeface="Calibri" panose="020F0502020204030204"/>
            </a:endParaRPr>
          </a:p>
        </p:txBody>
      </p:sp>
      <p:sp>
        <p:nvSpPr>
          <p:cNvPr id="5" name="Text 3"/>
          <p:cNvSpPr/>
          <p:nvPr/>
        </p:nvSpPr>
        <p:spPr>
          <a:xfrm>
            <a:off x="596404" y="2303844"/>
            <a:ext cx="10999193" cy="442913"/>
          </a:xfrm>
          <a:prstGeom prst="rect">
            <a:avLst/>
          </a:prstGeom>
          <a:noFill/>
          <a:ln/>
        </p:spPr>
        <p:txBody>
          <a:bodyPr wrap="square" lIns="0" tIns="0" rIns="0" bIns="0" rtlCol="0" anchor="t"/>
          <a:lstStyle/>
          <a:p>
            <a:pPr marL="285739" indent="-285739" algn="just" defTabSz="761970">
              <a:lnSpc>
                <a:spcPts val="1375"/>
              </a:lnSpc>
              <a:buSzPct val="100000"/>
              <a:buFontTx/>
              <a:buChar char="•"/>
            </a:pPr>
            <a:r>
              <a:rPr lang="en-US" sz="1333" b="1" dirty="0">
                <a:solidFill>
                  <a:srgbClr val="000000"/>
                </a:solidFill>
                <a:latin typeface="Roboto Medium" pitchFamily="34" charset="0"/>
                <a:ea typeface="Roboto Medium" pitchFamily="34" charset="-122"/>
                <a:cs typeface="Roboto Medium" pitchFamily="34" charset="-120"/>
              </a:rPr>
              <a:t>Sử dụng các mô hình toán học trong không gian 3 chiều:</a:t>
            </a:r>
            <a:r>
              <a:rPr lang="en-US" sz="1333" dirty="0">
                <a:solidFill>
                  <a:srgbClr val="000000"/>
                </a:solidFill>
                <a:latin typeface="Roboto Medium" pitchFamily="34" charset="0"/>
                <a:ea typeface="Roboto Medium" pitchFamily="34" charset="-122"/>
                <a:cs typeface="Roboto Medium" pitchFamily="34" charset="-120"/>
              </a:rPr>
              <a:t> Các vật thể được xây dựng từ lưới đa giác (polygon mesh) trong hệ tọa độ X, Y, Z, cho phép biểu diễn các đối tượng với chiều sâu và khối lượng.</a:t>
            </a:r>
            <a:endParaRPr lang="en-US" sz="1333" dirty="0">
              <a:solidFill>
                <a:prstClr val="black"/>
              </a:solidFill>
              <a:latin typeface="Calibri" panose="020F0502020204030204"/>
            </a:endParaRPr>
          </a:p>
        </p:txBody>
      </p:sp>
      <p:sp>
        <p:nvSpPr>
          <p:cNvPr id="6" name="Text 4"/>
          <p:cNvSpPr/>
          <p:nvPr/>
        </p:nvSpPr>
        <p:spPr>
          <a:xfrm>
            <a:off x="596404" y="2815142"/>
            <a:ext cx="10999193" cy="221456"/>
          </a:xfrm>
          <a:prstGeom prst="rect">
            <a:avLst/>
          </a:prstGeom>
          <a:noFill/>
          <a:ln/>
        </p:spPr>
        <p:txBody>
          <a:bodyPr wrap="none" lIns="0" tIns="0" rIns="0" bIns="0" rtlCol="0" anchor="t"/>
          <a:lstStyle/>
          <a:p>
            <a:pPr marL="285739" indent="-285739" algn="just" defTabSz="761970">
              <a:lnSpc>
                <a:spcPts val="1375"/>
              </a:lnSpc>
              <a:buSzPct val="100000"/>
              <a:buFontTx/>
              <a:buChar char="•"/>
            </a:pPr>
            <a:r>
              <a:rPr lang="en-US" sz="1333" b="1" dirty="0">
                <a:solidFill>
                  <a:srgbClr val="000000"/>
                </a:solidFill>
                <a:latin typeface="Roboto Medium" pitchFamily="34" charset="0"/>
                <a:ea typeface="Roboto Medium" pitchFamily="34" charset="-122"/>
                <a:cs typeface="Roboto Medium" pitchFamily="34" charset="-120"/>
              </a:rPr>
              <a:t>Cho phép người chơi thay đổi góc nhìn tự do:</a:t>
            </a:r>
            <a:r>
              <a:rPr lang="en-US" sz="1333" dirty="0">
                <a:solidFill>
                  <a:srgbClr val="000000"/>
                </a:solidFill>
                <a:latin typeface="Roboto Medium" pitchFamily="34" charset="0"/>
                <a:ea typeface="Roboto Medium" pitchFamily="34" charset="-122"/>
                <a:cs typeface="Roboto Medium" pitchFamily="34" charset="-120"/>
              </a:rPr>
              <a:t> Khả năng xoay camera, di chuyển trong môi trường 3D mang lại cảm giác nhập vai và kiểm soát cao hơn.</a:t>
            </a:r>
            <a:endParaRPr lang="en-US" sz="1333" dirty="0">
              <a:solidFill>
                <a:prstClr val="black"/>
              </a:solidFill>
              <a:latin typeface="Calibri" panose="020F0502020204030204"/>
            </a:endParaRPr>
          </a:p>
        </p:txBody>
      </p:sp>
      <p:sp>
        <p:nvSpPr>
          <p:cNvPr id="7" name="Text 5"/>
          <p:cNvSpPr/>
          <p:nvPr/>
        </p:nvSpPr>
        <p:spPr>
          <a:xfrm>
            <a:off x="596404" y="3159916"/>
            <a:ext cx="10999193" cy="312695"/>
          </a:xfrm>
          <a:prstGeom prst="rect">
            <a:avLst/>
          </a:prstGeom>
          <a:noFill/>
          <a:ln/>
        </p:spPr>
        <p:txBody>
          <a:bodyPr wrap="none" lIns="0" tIns="0" rIns="0" bIns="0" rtlCol="0" anchor="t"/>
          <a:lstStyle/>
          <a:p>
            <a:pPr marL="285739" indent="-285739" algn="just" defTabSz="761970">
              <a:lnSpc>
                <a:spcPts val="1375"/>
              </a:lnSpc>
              <a:buSzPct val="100000"/>
              <a:buFontTx/>
              <a:buChar char="•"/>
            </a:pPr>
            <a:r>
              <a:rPr lang="en-US" sz="1333" b="1" dirty="0">
                <a:solidFill>
                  <a:srgbClr val="000000"/>
                </a:solidFill>
                <a:latin typeface="Roboto Medium" pitchFamily="34" charset="0"/>
                <a:ea typeface="Roboto Medium" pitchFamily="34" charset="-122"/>
                <a:cs typeface="Roboto Medium" pitchFamily="34" charset="-120"/>
              </a:rPr>
              <a:t>Tạo ra sự chân thực nhờ ánh sáng và đổ bóng động:</a:t>
            </a:r>
            <a:r>
              <a:rPr lang="en-US" sz="1333" dirty="0">
                <a:solidFill>
                  <a:srgbClr val="000000"/>
                </a:solidFill>
                <a:latin typeface="Roboto Medium" pitchFamily="34" charset="0"/>
                <a:ea typeface="Roboto Medium" pitchFamily="34" charset="-122"/>
                <a:cs typeface="Roboto Medium" pitchFamily="34" charset="-120"/>
              </a:rPr>
              <a:t> Hệ thống chiếu sáng và đổ bóng phức tạp mô phỏng thế giới thực, tăng tính thẩm </a:t>
            </a:r>
            <a:r>
              <a:rPr lang="en-US" sz="1333" dirty="0" err="1">
                <a:solidFill>
                  <a:srgbClr val="000000"/>
                </a:solidFill>
                <a:latin typeface="Roboto Medium" pitchFamily="34" charset="0"/>
                <a:ea typeface="Roboto Medium" pitchFamily="34" charset="-122"/>
                <a:cs typeface="Roboto Medium" pitchFamily="34" charset="-120"/>
              </a:rPr>
              <a:t>mỹ</a:t>
            </a:r>
            <a:r>
              <a:rPr lang="en-US" sz="1333" dirty="0">
                <a:solidFill>
                  <a:srgbClr val="000000"/>
                </a:solidFill>
                <a:latin typeface="Roboto Medium" pitchFamily="34" charset="0"/>
                <a:ea typeface="Roboto Medium" pitchFamily="34" charset="-122"/>
                <a:cs typeface="Roboto Medium" pitchFamily="34" charset="-120"/>
              </a:rPr>
              <a:t> </a:t>
            </a:r>
          </a:p>
          <a:p>
            <a:pPr algn="just" defTabSz="761970">
              <a:lnSpc>
                <a:spcPts val="1375"/>
              </a:lnSpc>
              <a:buSzPct val="100000"/>
            </a:pPr>
            <a:r>
              <a:rPr lang="en-US" sz="1333" dirty="0">
                <a:solidFill>
                  <a:srgbClr val="000000"/>
                </a:solidFill>
                <a:latin typeface="Roboto Medium" pitchFamily="34" charset="0"/>
                <a:ea typeface="Roboto Medium" pitchFamily="34" charset="-122"/>
                <a:cs typeface="Roboto Medium" pitchFamily="34" charset="-120"/>
              </a:rPr>
              <a:t>       </a:t>
            </a:r>
            <a:r>
              <a:rPr lang="en-US" sz="1333" dirty="0" err="1">
                <a:solidFill>
                  <a:srgbClr val="000000"/>
                </a:solidFill>
                <a:latin typeface="Roboto Medium" pitchFamily="34" charset="0"/>
                <a:ea typeface="Roboto Medium" pitchFamily="34" charset="-122"/>
                <a:cs typeface="Roboto Medium" pitchFamily="34" charset="-120"/>
              </a:rPr>
              <a:t>và</a:t>
            </a:r>
            <a:r>
              <a:rPr lang="en-US" sz="1333" dirty="0">
                <a:solidFill>
                  <a:srgbClr val="000000"/>
                </a:solidFill>
                <a:latin typeface="Roboto Medium" pitchFamily="34" charset="0"/>
                <a:ea typeface="Roboto Medium" pitchFamily="34" charset="-122"/>
                <a:cs typeface="Roboto Medium" pitchFamily="34" charset="-120"/>
              </a:rPr>
              <a:t> độ tin cậy của hình ảnh.</a:t>
            </a:r>
            <a:endParaRPr lang="en-US" sz="1333" dirty="0">
              <a:solidFill>
                <a:prstClr val="black"/>
              </a:solidFill>
              <a:latin typeface="Calibri" panose="020F0502020204030204"/>
            </a:endParaRPr>
          </a:p>
        </p:txBody>
      </p:sp>
      <p:sp>
        <p:nvSpPr>
          <p:cNvPr id="8" name="Text 6"/>
          <p:cNvSpPr/>
          <p:nvPr/>
        </p:nvSpPr>
        <p:spPr>
          <a:xfrm>
            <a:off x="596404" y="3711772"/>
            <a:ext cx="2195612" cy="207665"/>
          </a:xfrm>
          <a:prstGeom prst="rect">
            <a:avLst/>
          </a:prstGeom>
          <a:noFill/>
          <a:ln/>
        </p:spPr>
        <p:txBody>
          <a:bodyPr wrap="none" lIns="0" tIns="0" rIns="0" bIns="0" rtlCol="0" anchor="t"/>
          <a:lstStyle/>
          <a:p>
            <a:pPr defTabSz="761970">
              <a:lnSpc>
                <a:spcPts val="1625"/>
              </a:lnSpc>
            </a:pPr>
            <a:r>
              <a:rPr lang="en-US" sz="1292" b="1" dirty="0">
                <a:solidFill>
                  <a:srgbClr val="1F497D"/>
                </a:solidFill>
                <a:latin typeface="Montserrat Black" pitchFamily="34" charset="0"/>
                <a:ea typeface="Montserrat Black" pitchFamily="34" charset="-122"/>
                <a:cs typeface="Montserrat Black" pitchFamily="34" charset="-120"/>
              </a:rPr>
              <a:t>Vai Trò Của 3D Graphics:</a:t>
            </a:r>
            <a:endParaRPr lang="en-US" sz="1292" dirty="0">
              <a:solidFill>
                <a:prstClr val="black"/>
              </a:solidFill>
              <a:latin typeface="Calibri" panose="020F0502020204030204"/>
            </a:endParaRPr>
          </a:p>
        </p:txBody>
      </p:sp>
      <p:sp>
        <p:nvSpPr>
          <p:cNvPr id="9" name="Shape 7"/>
          <p:cNvSpPr/>
          <p:nvPr/>
        </p:nvSpPr>
        <p:spPr>
          <a:xfrm>
            <a:off x="596404" y="4012460"/>
            <a:ext cx="5444232" cy="1150541"/>
          </a:xfrm>
          <a:prstGeom prst="roundRect">
            <a:avLst>
              <a:gd name="adj" fmla="val 5298"/>
            </a:avLst>
          </a:prstGeom>
          <a:solidFill>
            <a:srgbClr val="FFFFFF"/>
          </a:solidFill>
          <a:ln w="15240">
            <a:solidFill>
              <a:srgbClr val="E1B6B6"/>
            </a:solidFill>
            <a:prstDash val="solid"/>
          </a:ln>
        </p:spPr>
      </p:sp>
      <p:sp>
        <p:nvSpPr>
          <p:cNvPr id="10" name="Shape 8"/>
          <p:cNvSpPr/>
          <p:nvPr/>
        </p:nvSpPr>
        <p:spPr>
          <a:xfrm>
            <a:off x="583704" y="3923606"/>
            <a:ext cx="50800" cy="1150541"/>
          </a:xfrm>
          <a:prstGeom prst="roundRect">
            <a:avLst>
              <a:gd name="adj" fmla="val 91576"/>
            </a:avLst>
          </a:prstGeom>
          <a:solidFill>
            <a:srgbClr val="9B0D0D"/>
          </a:solidFill>
          <a:ln/>
        </p:spPr>
      </p:sp>
      <p:sp>
        <p:nvSpPr>
          <p:cNvPr id="11" name="Text 9"/>
          <p:cNvSpPr/>
          <p:nvPr/>
        </p:nvSpPr>
        <p:spPr>
          <a:xfrm>
            <a:off x="757932" y="4135887"/>
            <a:ext cx="1581249" cy="172938"/>
          </a:xfrm>
          <a:prstGeom prst="rect">
            <a:avLst/>
          </a:prstGeom>
          <a:noFill/>
          <a:ln/>
        </p:spPr>
        <p:txBody>
          <a:bodyPr wrap="none" lIns="0" tIns="0" rIns="0" bIns="0" rtlCol="0" anchor="t"/>
          <a:lstStyle/>
          <a:p>
            <a:pPr defTabSz="761970">
              <a:lnSpc>
                <a:spcPts val="1333"/>
              </a:lnSpc>
            </a:pPr>
            <a:r>
              <a:rPr lang="en-US" sz="1333" b="1" dirty="0">
                <a:solidFill>
                  <a:srgbClr val="000000"/>
                </a:solidFill>
                <a:latin typeface="Montserrat Black" pitchFamily="34" charset="0"/>
                <a:ea typeface="Montserrat Black" pitchFamily="34" charset="-122"/>
                <a:cs typeface="Montserrat Black" pitchFamily="34" charset="-120"/>
              </a:rPr>
              <a:t>Tăng Tính Chân Thực</a:t>
            </a:r>
            <a:endParaRPr lang="en-US" sz="1333" dirty="0">
              <a:solidFill>
                <a:prstClr val="black"/>
              </a:solidFill>
              <a:latin typeface="Calibri" panose="020F0502020204030204"/>
            </a:endParaRPr>
          </a:p>
        </p:txBody>
      </p:sp>
      <p:sp>
        <p:nvSpPr>
          <p:cNvPr id="12" name="Text 10"/>
          <p:cNvSpPr/>
          <p:nvPr/>
        </p:nvSpPr>
        <p:spPr>
          <a:xfrm>
            <a:off x="757932" y="4375203"/>
            <a:ext cx="5159276" cy="664369"/>
          </a:xfrm>
          <a:prstGeom prst="rect">
            <a:avLst/>
          </a:prstGeom>
          <a:noFill/>
          <a:ln/>
        </p:spPr>
        <p:txBody>
          <a:bodyPr wrap="square" lIns="0" tIns="0" rIns="0" bIns="0" rtlCol="0" anchor="t"/>
          <a:lstStyle/>
          <a:p>
            <a:pPr algn="just" defTabSz="761970">
              <a:lnSpc>
                <a:spcPts val="1708"/>
              </a:lnSpc>
            </a:pPr>
            <a:r>
              <a:rPr lang="en-US" sz="1333" dirty="0">
                <a:solidFill>
                  <a:srgbClr val="000000"/>
                </a:solidFill>
                <a:latin typeface="Roboto Medium" pitchFamily="34" charset="0"/>
                <a:ea typeface="Roboto Medium" pitchFamily="34" charset="-122"/>
                <a:cs typeface="Roboto Medium" pitchFamily="34" charset="-120"/>
              </a:rPr>
              <a:t>Ánh sáng toàn cục (Global Illumination), bóng đổ mềm (Soft Shadows), phản xạ (Reflections) và hoạt ảnh (Animations) phức tạp giúp thế giới game trở nên sống động như thật.</a:t>
            </a:r>
            <a:endParaRPr lang="en-US" sz="1333" dirty="0">
              <a:solidFill>
                <a:prstClr val="black"/>
              </a:solidFill>
              <a:latin typeface="Calibri" panose="020F0502020204030204"/>
            </a:endParaRPr>
          </a:p>
        </p:txBody>
      </p:sp>
      <p:sp>
        <p:nvSpPr>
          <p:cNvPr id="13" name="Shape 11"/>
          <p:cNvSpPr/>
          <p:nvPr/>
        </p:nvSpPr>
        <p:spPr>
          <a:xfrm>
            <a:off x="6151364" y="4012460"/>
            <a:ext cx="5444232" cy="1150541"/>
          </a:xfrm>
          <a:prstGeom prst="roundRect">
            <a:avLst>
              <a:gd name="adj" fmla="val 5298"/>
            </a:avLst>
          </a:prstGeom>
          <a:solidFill>
            <a:srgbClr val="FFFFFF"/>
          </a:solidFill>
          <a:ln w="15240">
            <a:solidFill>
              <a:srgbClr val="E1B6B6"/>
            </a:solidFill>
            <a:prstDash val="solid"/>
          </a:ln>
        </p:spPr>
      </p:sp>
      <p:sp>
        <p:nvSpPr>
          <p:cNvPr id="14" name="Shape 12"/>
          <p:cNvSpPr/>
          <p:nvPr/>
        </p:nvSpPr>
        <p:spPr>
          <a:xfrm>
            <a:off x="6138664" y="3923606"/>
            <a:ext cx="50800" cy="1150541"/>
          </a:xfrm>
          <a:prstGeom prst="roundRect">
            <a:avLst>
              <a:gd name="adj" fmla="val 91576"/>
            </a:avLst>
          </a:prstGeom>
          <a:solidFill>
            <a:srgbClr val="9B0D0D"/>
          </a:solidFill>
          <a:ln/>
        </p:spPr>
      </p:sp>
      <p:sp>
        <p:nvSpPr>
          <p:cNvPr id="15" name="Text 13"/>
          <p:cNvSpPr/>
          <p:nvPr/>
        </p:nvSpPr>
        <p:spPr>
          <a:xfrm>
            <a:off x="6312893" y="4135887"/>
            <a:ext cx="1517353" cy="172938"/>
          </a:xfrm>
          <a:prstGeom prst="rect">
            <a:avLst/>
          </a:prstGeom>
          <a:noFill/>
          <a:ln/>
        </p:spPr>
        <p:txBody>
          <a:bodyPr wrap="none" lIns="0" tIns="0" rIns="0" bIns="0" rtlCol="0" anchor="t"/>
          <a:lstStyle/>
          <a:p>
            <a:pPr defTabSz="761970">
              <a:lnSpc>
                <a:spcPts val="1333"/>
              </a:lnSpc>
            </a:pPr>
            <a:r>
              <a:rPr lang="en-US" sz="1333" b="1" dirty="0">
                <a:solidFill>
                  <a:srgbClr val="000000"/>
                </a:solidFill>
                <a:latin typeface="Montserrat Black" pitchFamily="34" charset="0"/>
                <a:ea typeface="Montserrat Black" pitchFamily="34" charset="-122"/>
                <a:cs typeface="Montserrat Black" pitchFamily="34" charset="-120"/>
              </a:rPr>
              <a:t>Tương Tác Phức Tạp</a:t>
            </a:r>
            <a:endParaRPr lang="en-US" sz="1333" dirty="0">
              <a:solidFill>
                <a:prstClr val="black"/>
              </a:solidFill>
              <a:latin typeface="Calibri" panose="020F0502020204030204"/>
            </a:endParaRPr>
          </a:p>
        </p:txBody>
      </p:sp>
      <p:sp>
        <p:nvSpPr>
          <p:cNvPr id="16" name="Text 14"/>
          <p:cNvSpPr/>
          <p:nvPr/>
        </p:nvSpPr>
        <p:spPr>
          <a:xfrm>
            <a:off x="6312893" y="4375203"/>
            <a:ext cx="5159276" cy="442913"/>
          </a:xfrm>
          <a:prstGeom prst="rect">
            <a:avLst/>
          </a:prstGeom>
          <a:noFill/>
          <a:ln/>
        </p:spPr>
        <p:txBody>
          <a:bodyPr wrap="square" lIns="0" tIns="0" rIns="0" bIns="0" rtlCol="0" anchor="t"/>
          <a:lstStyle/>
          <a:p>
            <a:pPr algn="just" defTabSz="761970">
              <a:lnSpc>
                <a:spcPts val="1708"/>
              </a:lnSpc>
            </a:pPr>
            <a:r>
              <a:rPr lang="en-US" sz="1333" dirty="0">
                <a:solidFill>
                  <a:srgbClr val="000000"/>
                </a:solidFill>
                <a:latin typeface="Roboto Medium" pitchFamily="34" charset="0"/>
                <a:ea typeface="Roboto Medium" pitchFamily="34" charset="-122"/>
                <a:cs typeface="Roboto Medium" pitchFamily="34" charset="-120"/>
              </a:rPr>
              <a:t>Hỗ trợ mô phỏng vật lý chân thực, AI nâng cao, và cho phép thiết kế các không gian ba chiều rộng lớn, mở ra khả năng gameplay đa dạng.</a:t>
            </a:r>
            <a:endParaRPr lang="en-US" sz="1333" dirty="0">
              <a:solidFill>
                <a:prstClr val="black"/>
              </a:solidFill>
              <a:latin typeface="Calibri" panose="020F0502020204030204"/>
            </a:endParaRPr>
          </a:p>
        </p:txBody>
      </p:sp>
      <p:sp>
        <p:nvSpPr>
          <p:cNvPr id="17" name="Text 15"/>
          <p:cNvSpPr/>
          <p:nvPr/>
        </p:nvSpPr>
        <p:spPr>
          <a:xfrm>
            <a:off x="596404" y="5434327"/>
            <a:ext cx="3837087" cy="207665"/>
          </a:xfrm>
          <a:prstGeom prst="rect">
            <a:avLst/>
          </a:prstGeom>
          <a:noFill/>
          <a:ln/>
        </p:spPr>
        <p:txBody>
          <a:bodyPr wrap="none" lIns="0" tIns="0" rIns="0" bIns="0" rtlCol="0" anchor="t"/>
          <a:lstStyle/>
          <a:p>
            <a:pPr defTabSz="761970">
              <a:lnSpc>
                <a:spcPts val="1625"/>
              </a:lnSpc>
            </a:pPr>
            <a:r>
              <a:rPr lang="en-US" sz="1292" b="1" dirty="0">
                <a:solidFill>
                  <a:srgbClr val="1F497D"/>
                </a:solidFill>
                <a:latin typeface="Montserrat Black" pitchFamily="34" charset="0"/>
                <a:ea typeface="Montserrat Black" pitchFamily="34" charset="-122"/>
                <a:cs typeface="Montserrat Black" pitchFamily="34" charset="-120"/>
              </a:rPr>
              <a:t>Các Thể Loại Thúc Đẩy Công Nghệ Đồ Họa:</a:t>
            </a:r>
            <a:endParaRPr lang="en-US" sz="1292" dirty="0">
              <a:solidFill>
                <a:prstClr val="black"/>
              </a:solidFill>
              <a:latin typeface="Calibri" panose="020F0502020204030204"/>
            </a:endParaRPr>
          </a:p>
        </p:txBody>
      </p:sp>
      <p:sp>
        <p:nvSpPr>
          <p:cNvPr id="18" name="Text 16"/>
          <p:cNvSpPr/>
          <p:nvPr/>
        </p:nvSpPr>
        <p:spPr>
          <a:xfrm>
            <a:off x="596404" y="5808084"/>
            <a:ext cx="10999193" cy="442913"/>
          </a:xfrm>
          <a:prstGeom prst="rect">
            <a:avLst/>
          </a:prstGeom>
          <a:noFill/>
          <a:ln/>
        </p:spPr>
        <p:txBody>
          <a:bodyPr wrap="square" lIns="0" tIns="0" rIns="0" bIns="0" rtlCol="0" anchor="t"/>
          <a:lstStyle/>
          <a:p>
            <a:pPr defTabSz="761970">
              <a:lnSpc>
                <a:spcPts val="1708"/>
              </a:lnSpc>
            </a:pPr>
            <a:r>
              <a:rPr lang="en-US" sz="1333" dirty="0">
                <a:solidFill>
                  <a:srgbClr val="000000"/>
                </a:solidFill>
                <a:latin typeface="Roboto Medium" pitchFamily="34" charset="0"/>
                <a:ea typeface="Roboto Medium" pitchFamily="34" charset="-122"/>
                <a:cs typeface="Roboto Medium" pitchFamily="34" charset="-120"/>
              </a:rPr>
              <a:t>Các game </a:t>
            </a:r>
            <a:r>
              <a:rPr lang="en-US" sz="1333" b="1" dirty="0">
                <a:solidFill>
                  <a:srgbClr val="000000"/>
                </a:solidFill>
                <a:latin typeface="Roboto Medium" pitchFamily="34" charset="0"/>
                <a:ea typeface="Roboto Medium" pitchFamily="34" charset="-122"/>
                <a:cs typeface="Roboto Medium" pitchFamily="34" charset="-120"/>
              </a:rPr>
              <a:t>First-Person Shooter (FPS)</a:t>
            </a:r>
            <a:r>
              <a:rPr lang="en-US" sz="1333" dirty="0">
                <a:solidFill>
                  <a:srgbClr val="000000"/>
                </a:solidFill>
                <a:latin typeface="Roboto Medium" pitchFamily="34" charset="0"/>
                <a:ea typeface="Roboto Medium" pitchFamily="34" charset="-122"/>
                <a:cs typeface="Roboto Medium" pitchFamily="34" charset="-120"/>
              </a:rPr>
              <a:t> như </a:t>
            </a:r>
            <a:r>
              <a:rPr lang="en-US" sz="1333" b="1" dirty="0">
                <a:solidFill>
                  <a:srgbClr val="000000"/>
                </a:solidFill>
                <a:latin typeface="Roboto Medium" pitchFamily="34" charset="0"/>
                <a:ea typeface="Roboto Medium" pitchFamily="34" charset="-122"/>
                <a:cs typeface="Roboto Medium" pitchFamily="34" charset="-120"/>
              </a:rPr>
              <a:t>Quake, Half-Life, Halo, Crysis</a:t>
            </a:r>
            <a:r>
              <a:rPr lang="en-US" sz="1333" dirty="0">
                <a:solidFill>
                  <a:srgbClr val="000000"/>
                </a:solidFill>
                <a:latin typeface="Roboto Medium" pitchFamily="34" charset="0"/>
                <a:ea typeface="Roboto Medium" pitchFamily="34" charset="-122"/>
                <a:cs typeface="Roboto Medium" pitchFamily="34" charset="-120"/>
              </a:rPr>
              <a:t> luôn là những người tiên phong trong việc đẩy giới hạn đồ họa, từ đó sản sinh ra nhiều </a:t>
            </a:r>
            <a:r>
              <a:rPr lang="en-US" sz="1333" b="1" dirty="0">
                <a:solidFill>
                  <a:srgbClr val="000000"/>
                </a:solidFill>
                <a:latin typeface="Roboto Medium" pitchFamily="34" charset="0"/>
                <a:ea typeface="Roboto Medium" pitchFamily="34" charset="-122"/>
                <a:cs typeface="Roboto Medium" pitchFamily="34" charset="-120"/>
              </a:rPr>
              <a:t>game engine nổi tiếng</a:t>
            </a:r>
            <a:r>
              <a:rPr lang="en-US" sz="1333" dirty="0">
                <a:solidFill>
                  <a:srgbClr val="000000"/>
                </a:solidFill>
                <a:latin typeface="Roboto Medium" pitchFamily="34" charset="0"/>
                <a:ea typeface="Roboto Medium" pitchFamily="34" charset="-122"/>
                <a:cs typeface="Roboto Medium" pitchFamily="34" charset="-120"/>
              </a:rPr>
              <a:t> như Quake Engine, Unreal Engine, CryEngine. Nhờ đó, đồ họa 3D đã giúp game </a:t>
            </a:r>
            <a:r>
              <a:rPr lang="en-US" sz="1333" b="1" dirty="0">
                <a:solidFill>
                  <a:srgbClr val="000000"/>
                </a:solidFill>
                <a:latin typeface="Roboto Medium" pitchFamily="34" charset="0"/>
                <a:ea typeface="Roboto Medium" pitchFamily="34" charset="-122"/>
                <a:cs typeface="Roboto Medium" pitchFamily="34" charset="-120"/>
              </a:rPr>
              <a:t>cạnh tranh trực tiếp với điện ảnh</a:t>
            </a:r>
            <a:r>
              <a:rPr lang="en-US" sz="1333" dirty="0">
                <a:solidFill>
                  <a:srgbClr val="000000"/>
                </a:solidFill>
                <a:latin typeface="Roboto Medium" pitchFamily="34" charset="0"/>
                <a:ea typeface="Roboto Medium" pitchFamily="34" charset="-122"/>
                <a:cs typeface="Roboto Medium" pitchFamily="34" charset="-120"/>
              </a:rPr>
              <a:t> về quy mô và doanh thu.</a:t>
            </a:r>
            <a:endParaRPr lang="en-US" sz="1333" dirty="0">
              <a:solidFill>
                <a:prstClr val="black"/>
              </a:solidFill>
              <a:latin typeface="Calibri" panose="020F0502020204030204"/>
            </a:endParaRPr>
          </a:p>
        </p:txBody>
      </p:sp>
    </p:spTree>
    <p:extLst>
      <p:ext uri="{BB962C8B-B14F-4D97-AF65-F5344CB8AC3E}">
        <p14:creationId xmlns:p14="http://schemas.microsoft.com/office/powerpoint/2010/main" val="4029401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57225" y="516930"/>
            <a:ext cx="10877550" cy="939007"/>
          </a:xfrm>
          <a:prstGeom prst="rect">
            <a:avLst/>
          </a:prstGeom>
          <a:noFill/>
          <a:ln/>
        </p:spPr>
        <p:txBody>
          <a:bodyPr wrap="square" lIns="0" tIns="0" rIns="0" bIns="0" rtlCol="0" anchor="t"/>
          <a:lstStyle/>
          <a:p>
            <a:pPr defTabSz="761970">
              <a:lnSpc>
                <a:spcPts val="3667"/>
              </a:lnSpc>
            </a:pPr>
            <a:r>
              <a:rPr lang="en-US" sz="2917" b="1" dirty="0">
                <a:solidFill>
                  <a:srgbClr val="1F497D"/>
                </a:solidFill>
                <a:latin typeface="Montserrat Black" pitchFamily="34" charset="0"/>
                <a:ea typeface="Montserrat Black" pitchFamily="34" charset="-122"/>
                <a:cs typeface="Montserrat Black" pitchFamily="34" charset="-120"/>
              </a:rPr>
              <a:t>Z-Buffer (Depth Buffer): Mắt Xích Quan Trọng Của Render 3D</a:t>
            </a:r>
            <a:endParaRPr lang="en-US" sz="2917" dirty="0">
              <a:solidFill>
                <a:prstClr val="black"/>
              </a:solidFill>
              <a:latin typeface="Calibri" panose="020F0502020204030204"/>
            </a:endParaRPr>
          </a:p>
        </p:txBody>
      </p:sp>
      <p:sp>
        <p:nvSpPr>
          <p:cNvPr id="3" name="Text 1"/>
          <p:cNvSpPr/>
          <p:nvPr/>
        </p:nvSpPr>
        <p:spPr>
          <a:xfrm>
            <a:off x="657175" y="1646418"/>
            <a:ext cx="10877550" cy="600869"/>
          </a:xfrm>
          <a:prstGeom prst="rect">
            <a:avLst/>
          </a:prstGeom>
          <a:noFill/>
          <a:ln/>
        </p:spPr>
        <p:txBody>
          <a:bodyPr wrap="square" lIns="0" tIns="0" rIns="0" bIns="0" rtlCol="0" anchor="t"/>
          <a:lstStyle/>
          <a:p>
            <a:pPr defTabSz="761970">
              <a:lnSpc>
                <a:spcPts val="2333"/>
              </a:lnSpc>
            </a:pPr>
            <a:r>
              <a:rPr lang="en-US" sz="2000" dirty="0">
                <a:solidFill>
                  <a:srgbClr val="000000"/>
                </a:solidFill>
                <a:latin typeface="Roboto Medium" pitchFamily="34" charset="0"/>
                <a:ea typeface="Roboto Medium" pitchFamily="34" charset="-122"/>
                <a:cs typeface="Roboto Medium" pitchFamily="34" charset="-120"/>
              </a:rPr>
              <a:t>Z-buffer, hay còn gọi là Depth Buffer, là một thành phần không thể thiếu trong quá trình rasterization của đồ họa 3D, giúp xác định đúng thứ tự hiển thị của các pixel trên màn hình.</a:t>
            </a:r>
            <a:endParaRPr lang="en-US" sz="2000" dirty="0">
              <a:solidFill>
                <a:prstClr val="black"/>
              </a:solidFill>
              <a:latin typeface="Calibri" panose="020F0502020204030204"/>
            </a:endParaRPr>
          </a:p>
        </p:txBody>
      </p:sp>
      <p:sp>
        <p:nvSpPr>
          <p:cNvPr id="4" name="Shape 2"/>
          <p:cNvSpPr/>
          <p:nvPr/>
        </p:nvSpPr>
        <p:spPr>
          <a:xfrm>
            <a:off x="657226" y="2526208"/>
            <a:ext cx="3525639" cy="2400300"/>
          </a:xfrm>
          <a:prstGeom prst="roundRect">
            <a:avLst>
              <a:gd name="adj" fmla="val 2629"/>
            </a:avLst>
          </a:prstGeom>
          <a:solidFill>
            <a:srgbClr val="FFFFFF"/>
          </a:solidFill>
          <a:ln w="22860">
            <a:solidFill>
              <a:srgbClr val="E1B6B6"/>
            </a:solidFill>
            <a:prstDash val="solid"/>
          </a:ln>
        </p:spPr>
      </p:sp>
      <p:sp>
        <p:nvSpPr>
          <p:cNvPr id="5" name="Text 3"/>
          <p:cNvSpPr/>
          <p:nvPr/>
        </p:nvSpPr>
        <p:spPr>
          <a:xfrm>
            <a:off x="958255" y="2695476"/>
            <a:ext cx="2923481" cy="234752"/>
          </a:xfrm>
          <a:prstGeom prst="rect">
            <a:avLst/>
          </a:prstGeom>
          <a:noFill/>
          <a:ln/>
        </p:spPr>
        <p:txBody>
          <a:bodyPr wrap="none" lIns="0" tIns="0" rIns="0" bIns="0" rtlCol="0" anchor="t"/>
          <a:lstStyle/>
          <a:p>
            <a:pPr algn="ctr" defTabSz="761970">
              <a:lnSpc>
                <a:spcPts val="1833"/>
              </a:lnSpc>
            </a:pPr>
            <a:r>
              <a:rPr lang="en-US" sz="1458" b="1" dirty="0">
                <a:solidFill>
                  <a:srgbClr val="000000"/>
                </a:solidFill>
                <a:latin typeface="Montserrat Black" pitchFamily="34" charset="0"/>
                <a:ea typeface="Montserrat Black" pitchFamily="34" charset="-122"/>
                <a:cs typeface="Montserrat Black" pitchFamily="34" charset="-120"/>
              </a:rPr>
              <a:t>Lưu trữ Độ Sâu của Mỗi Pixel</a:t>
            </a:r>
            <a:endParaRPr lang="en-US" sz="1458" dirty="0">
              <a:solidFill>
                <a:prstClr val="black"/>
              </a:solidFill>
              <a:latin typeface="Calibri" panose="020F0502020204030204"/>
            </a:endParaRPr>
          </a:p>
        </p:txBody>
      </p:sp>
      <p:sp>
        <p:nvSpPr>
          <p:cNvPr id="6" name="Text 4"/>
          <p:cNvSpPr/>
          <p:nvPr/>
        </p:nvSpPr>
        <p:spPr>
          <a:xfrm>
            <a:off x="826493" y="3020318"/>
            <a:ext cx="3187105" cy="1502172"/>
          </a:xfrm>
          <a:prstGeom prst="rect">
            <a:avLst/>
          </a:prstGeom>
          <a:noFill/>
          <a:ln/>
        </p:spPr>
        <p:txBody>
          <a:bodyPr wrap="square" lIns="0" tIns="0" rIns="0" bIns="0" rtlCol="0" anchor="t"/>
          <a:lstStyle/>
          <a:p>
            <a:pPr algn="just" defTabSz="761970">
              <a:lnSpc>
                <a:spcPts val="2333"/>
              </a:lnSpc>
            </a:pPr>
            <a:r>
              <a:rPr lang="en-US" sz="1458" dirty="0">
                <a:solidFill>
                  <a:srgbClr val="000000"/>
                </a:solidFill>
                <a:latin typeface="Roboto Medium" pitchFamily="34" charset="0"/>
                <a:ea typeface="Roboto Medium" pitchFamily="34" charset="-122"/>
                <a:cs typeface="Roboto Medium" pitchFamily="34" charset="-120"/>
              </a:rPr>
              <a:t>Z-buffer là một mảng lưu trữ giá trị độ sâu (Z-value) của pixel gần nhất đã được render tại mỗi vị trí trên màn hình. Giá trị này thường đại diện cho khoảng cách từ camera đến pixel đó.</a:t>
            </a:r>
            <a:endParaRPr lang="en-US" sz="1458" dirty="0">
              <a:solidFill>
                <a:prstClr val="black"/>
              </a:solidFill>
              <a:latin typeface="Calibri" panose="020F0502020204030204"/>
            </a:endParaRPr>
          </a:p>
        </p:txBody>
      </p:sp>
      <p:sp>
        <p:nvSpPr>
          <p:cNvPr id="7" name="Shape 5"/>
          <p:cNvSpPr/>
          <p:nvPr/>
        </p:nvSpPr>
        <p:spPr>
          <a:xfrm>
            <a:off x="4333082" y="2526208"/>
            <a:ext cx="3525738" cy="2400300"/>
          </a:xfrm>
          <a:prstGeom prst="roundRect">
            <a:avLst>
              <a:gd name="adj" fmla="val 2629"/>
            </a:avLst>
          </a:prstGeom>
          <a:solidFill>
            <a:srgbClr val="FFFFFF"/>
          </a:solidFill>
          <a:ln w="22860">
            <a:solidFill>
              <a:srgbClr val="E1B6B6"/>
            </a:solidFill>
            <a:prstDash val="solid"/>
          </a:ln>
        </p:spPr>
      </p:sp>
      <p:sp>
        <p:nvSpPr>
          <p:cNvPr id="8" name="Text 6"/>
          <p:cNvSpPr/>
          <p:nvPr/>
        </p:nvSpPr>
        <p:spPr>
          <a:xfrm>
            <a:off x="4703961" y="2695476"/>
            <a:ext cx="2783979" cy="234752"/>
          </a:xfrm>
          <a:prstGeom prst="rect">
            <a:avLst/>
          </a:prstGeom>
          <a:noFill/>
          <a:ln/>
        </p:spPr>
        <p:txBody>
          <a:bodyPr wrap="none" lIns="0" tIns="0" rIns="0" bIns="0" rtlCol="0" anchor="t"/>
          <a:lstStyle/>
          <a:p>
            <a:pPr algn="ctr" defTabSz="761970">
              <a:lnSpc>
                <a:spcPts val="1833"/>
              </a:lnSpc>
            </a:pPr>
            <a:r>
              <a:rPr lang="en-US" sz="1458" b="1" dirty="0">
                <a:solidFill>
                  <a:srgbClr val="000000"/>
                </a:solidFill>
                <a:latin typeface="Montserrat Black" pitchFamily="34" charset="0"/>
                <a:ea typeface="Montserrat Black" pitchFamily="34" charset="-122"/>
                <a:cs typeface="Montserrat Black" pitchFamily="34" charset="-120"/>
              </a:rPr>
              <a:t>Xác Định Pixel Nào Ở Trước</a:t>
            </a:r>
            <a:endParaRPr lang="en-US" sz="1458" dirty="0">
              <a:solidFill>
                <a:prstClr val="black"/>
              </a:solidFill>
              <a:latin typeface="Calibri" panose="020F0502020204030204"/>
            </a:endParaRPr>
          </a:p>
        </p:txBody>
      </p:sp>
      <p:sp>
        <p:nvSpPr>
          <p:cNvPr id="9" name="Text 7"/>
          <p:cNvSpPr/>
          <p:nvPr/>
        </p:nvSpPr>
        <p:spPr>
          <a:xfrm>
            <a:off x="4502349" y="3020318"/>
            <a:ext cx="3187204" cy="1502172"/>
          </a:xfrm>
          <a:prstGeom prst="rect">
            <a:avLst/>
          </a:prstGeom>
          <a:noFill/>
          <a:ln/>
        </p:spPr>
        <p:txBody>
          <a:bodyPr wrap="square" lIns="0" tIns="0" rIns="0" bIns="0" rtlCol="0" anchor="t"/>
          <a:lstStyle/>
          <a:p>
            <a:pPr algn="just" defTabSz="761970">
              <a:lnSpc>
                <a:spcPts val="2333"/>
              </a:lnSpc>
            </a:pPr>
            <a:r>
              <a:rPr lang="en-US" sz="1458" dirty="0">
                <a:solidFill>
                  <a:srgbClr val="000000"/>
                </a:solidFill>
                <a:latin typeface="Roboto Medium" pitchFamily="34" charset="0"/>
                <a:ea typeface="Roboto Medium" pitchFamily="34" charset="-122"/>
                <a:cs typeface="Roboto Medium" pitchFamily="34" charset="-120"/>
              </a:rPr>
              <a:t>Khi một pixel mới được vẽ, hệ thống sẽ so sánh độ sâu của nó với giá trị trong Z-buffer. Nếu pixel mới gần camera hơn, nó sẽ được vẽ lên và giá trị Z-buffer sẽ được cập nhật.</a:t>
            </a:r>
            <a:endParaRPr lang="en-US" sz="1458" dirty="0">
              <a:solidFill>
                <a:prstClr val="black"/>
              </a:solidFill>
              <a:latin typeface="Calibri" panose="020F0502020204030204"/>
            </a:endParaRPr>
          </a:p>
        </p:txBody>
      </p:sp>
      <p:sp>
        <p:nvSpPr>
          <p:cNvPr id="10" name="Shape 8"/>
          <p:cNvSpPr/>
          <p:nvPr/>
        </p:nvSpPr>
        <p:spPr>
          <a:xfrm>
            <a:off x="8009037" y="2526208"/>
            <a:ext cx="3525738" cy="2400300"/>
          </a:xfrm>
          <a:prstGeom prst="roundRect">
            <a:avLst>
              <a:gd name="adj" fmla="val 2629"/>
            </a:avLst>
          </a:prstGeom>
          <a:solidFill>
            <a:srgbClr val="FFFFFF"/>
          </a:solidFill>
          <a:ln w="22860">
            <a:solidFill>
              <a:srgbClr val="E1B6B6"/>
            </a:solidFill>
            <a:prstDash val="solid"/>
          </a:ln>
        </p:spPr>
      </p:sp>
      <p:sp>
        <p:nvSpPr>
          <p:cNvPr id="11" name="Text 9"/>
          <p:cNvSpPr/>
          <p:nvPr/>
        </p:nvSpPr>
        <p:spPr>
          <a:xfrm>
            <a:off x="8178305" y="2695476"/>
            <a:ext cx="3187204" cy="469503"/>
          </a:xfrm>
          <a:prstGeom prst="rect">
            <a:avLst/>
          </a:prstGeom>
          <a:noFill/>
          <a:ln/>
        </p:spPr>
        <p:txBody>
          <a:bodyPr wrap="square" lIns="0" tIns="0" rIns="0" bIns="0" rtlCol="0" anchor="t"/>
          <a:lstStyle/>
          <a:p>
            <a:pPr algn="ctr" defTabSz="761970">
              <a:lnSpc>
                <a:spcPts val="1833"/>
              </a:lnSpc>
            </a:pPr>
            <a:r>
              <a:rPr lang="en-US" sz="1458" b="1" dirty="0">
                <a:solidFill>
                  <a:srgbClr val="000000"/>
                </a:solidFill>
                <a:latin typeface="Montserrat Black" pitchFamily="34" charset="0"/>
                <a:ea typeface="Montserrat Black" pitchFamily="34" charset="-122"/>
                <a:cs typeface="Montserrat Black" pitchFamily="34" charset="-120"/>
              </a:rPr>
              <a:t>Xác Định Pixel Nào Bị Che Khuất</a:t>
            </a:r>
            <a:endParaRPr lang="en-US" sz="1458" dirty="0">
              <a:solidFill>
                <a:prstClr val="black"/>
              </a:solidFill>
              <a:latin typeface="Calibri" panose="020F0502020204030204"/>
            </a:endParaRPr>
          </a:p>
        </p:txBody>
      </p:sp>
      <p:sp>
        <p:nvSpPr>
          <p:cNvPr id="12" name="Text 10"/>
          <p:cNvSpPr/>
          <p:nvPr/>
        </p:nvSpPr>
        <p:spPr>
          <a:xfrm>
            <a:off x="8178305" y="3255069"/>
            <a:ext cx="3187204" cy="1502172"/>
          </a:xfrm>
          <a:prstGeom prst="rect">
            <a:avLst/>
          </a:prstGeom>
          <a:noFill/>
          <a:ln/>
        </p:spPr>
        <p:txBody>
          <a:bodyPr wrap="square" lIns="0" tIns="0" rIns="0" bIns="0" rtlCol="0" anchor="t"/>
          <a:lstStyle/>
          <a:p>
            <a:pPr algn="just" defTabSz="761970">
              <a:lnSpc>
                <a:spcPts val="2333"/>
              </a:lnSpc>
            </a:pPr>
            <a:r>
              <a:rPr lang="en-US" sz="1458" dirty="0">
                <a:solidFill>
                  <a:srgbClr val="000000"/>
                </a:solidFill>
                <a:latin typeface="Roboto Medium" pitchFamily="34" charset="0"/>
                <a:ea typeface="Roboto Medium" pitchFamily="34" charset="-122"/>
                <a:cs typeface="Roboto Medium" pitchFamily="34" charset="-120"/>
              </a:rPr>
              <a:t>Ngược lại, nếu pixel mới xa hơn hoặc bằng độ sâu của pixel đã có trong Z-buffer, nó sẽ bị bỏ qua (không vẽ), đảm bảo các vật thể ở phía trước che khuất đúng các vật thể ở phía sau.</a:t>
            </a:r>
            <a:endParaRPr lang="en-US" sz="1458" dirty="0">
              <a:solidFill>
                <a:prstClr val="black"/>
              </a:solidFill>
              <a:latin typeface="Calibri" panose="020F0502020204030204"/>
            </a:endParaRPr>
          </a:p>
        </p:txBody>
      </p:sp>
      <p:sp>
        <p:nvSpPr>
          <p:cNvPr id="13" name="Shape 11"/>
          <p:cNvSpPr/>
          <p:nvPr/>
        </p:nvSpPr>
        <p:spPr>
          <a:xfrm>
            <a:off x="657225" y="5076726"/>
            <a:ext cx="10877550" cy="1264245"/>
          </a:xfrm>
          <a:prstGeom prst="roundRect">
            <a:avLst>
              <a:gd name="adj" fmla="val 4991"/>
            </a:avLst>
          </a:prstGeom>
          <a:solidFill>
            <a:srgbClr val="FFFFFF"/>
          </a:solidFill>
          <a:ln w="22860">
            <a:solidFill>
              <a:srgbClr val="E1B6B6"/>
            </a:solidFill>
            <a:prstDash val="solid"/>
          </a:ln>
        </p:spPr>
      </p:sp>
      <p:sp>
        <p:nvSpPr>
          <p:cNvPr id="14" name="Text 12"/>
          <p:cNvSpPr/>
          <p:nvPr/>
        </p:nvSpPr>
        <p:spPr>
          <a:xfrm>
            <a:off x="4102100" y="5245993"/>
            <a:ext cx="3987800" cy="234752"/>
          </a:xfrm>
          <a:prstGeom prst="rect">
            <a:avLst/>
          </a:prstGeom>
          <a:noFill/>
          <a:ln/>
        </p:spPr>
        <p:txBody>
          <a:bodyPr wrap="none" lIns="0" tIns="0" rIns="0" bIns="0" rtlCol="0" anchor="t"/>
          <a:lstStyle/>
          <a:p>
            <a:pPr algn="ctr" defTabSz="761970">
              <a:lnSpc>
                <a:spcPts val="1833"/>
              </a:lnSpc>
            </a:pPr>
            <a:r>
              <a:rPr lang="en-US" sz="1458" b="1" dirty="0">
                <a:solidFill>
                  <a:srgbClr val="000000"/>
                </a:solidFill>
                <a:latin typeface="Montserrat Black" pitchFamily="34" charset="0"/>
                <a:ea typeface="Montserrat Black" pitchFamily="34" charset="-122"/>
                <a:cs typeface="Montserrat Black" pitchFamily="34" charset="-120"/>
              </a:rPr>
              <a:t>Cực Kỳ Quan Trọng trong Rasterization</a:t>
            </a:r>
            <a:endParaRPr lang="en-US" sz="1458" dirty="0">
              <a:solidFill>
                <a:prstClr val="black"/>
              </a:solidFill>
              <a:latin typeface="Calibri" panose="020F0502020204030204"/>
            </a:endParaRPr>
          </a:p>
        </p:txBody>
      </p:sp>
      <p:sp>
        <p:nvSpPr>
          <p:cNvPr id="15" name="Text 13"/>
          <p:cNvSpPr/>
          <p:nvPr/>
        </p:nvSpPr>
        <p:spPr>
          <a:xfrm>
            <a:off x="826493" y="5570836"/>
            <a:ext cx="10539016" cy="600869"/>
          </a:xfrm>
          <a:prstGeom prst="rect">
            <a:avLst/>
          </a:prstGeom>
          <a:noFill/>
          <a:ln/>
        </p:spPr>
        <p:txBody>
          <a:bodyPr wrap="square" lIns="0" tIns="0" rIns="0" bIns="0" rtlCol="0" anchor="t"/>
          <a:lstStyle/>
          <a:p>
            <a:pPr algn="ctr" defTabSz="761970">
              <a:lnSpc>
                <a:spcPts val="2333"/>
              </a:lnSpc>
            </a:pPr>
            <a:r>
              <a:rPr lang="en-US" sz="1458" dirty="0">
                <a:solidFill>
                  <a:srgbClr val="000000"/>
                </a:solidFill>
                <a:latin typeface="Roboto Medium" pitchFamily="34" charset="0"/>
                <a:ea typeface="Roboto Medium" pitchFamily="34" charset="-122"/>
                <a:cs typeface="Roboto Medium" pitchFamily="34" charset="-120"/>
              </a:rPr>
              <a:t>Không có Z-buffer, các vật thể sẽ được vẽ theo thứ tự ngẫu nhiên hoặc theo thứ tự vẽ, dẫn đến lỗi hiển thị gọi là "Z-fighting" hoặc "painter's algorithm" không chính xác.</a:t>
            </a:r>
            <a:endParaRPr lang="en-US" sz="1458" dirty="0">
              <a:solidFill>
                <a:prstClr val="black"/>
              </a:solidFill>
              <a:latin typeface="Calibri" panose="020F0502020204030204"/>
            </a:endParaRPr>
          </a:p>
        </p:txBody>
      </p:sp>
    </p:spTree>
    <p:extLst>
      <p:ext uri="{BB962C8B-B14F-4D97-AF65-F5344CB8AC3E}">
        <p14:creationId xmlns:p14="http://schemas.microsoft.com/office/powerpoint/2010/main" val="176386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551557"/>
            <a:ext cx="7434362" cy="413444"/>
          </a:xfrm>
          <a:prstGeom prst="rect">
            <a:avLst/>
          </a:prstGeom>
          <a:noFill/>
          <a:ln/>
        </p:spPr>
        <p:txBody>
          <a:bodyPr wrap="none" lIns="0" tIns="0" rIns="0" bIns="0" rtlCol="0" anchor="t"/>
          <a:lstStyle/>
          <a:p>
            <a:pPr defTabSz="761970">
              <a:lnSpc>
                <a:spcPts val="3250"/>
              </a:lnSpc>
            </a:pPr>
            <a:r>
              <a:rPr lang="en-US" sz="2583" b="1" dirty="0">
                <a:solidFill>
                  <a:srgbClr val="1F497D"/>
                </a:solidFill>
                <a:latin typeface="Montserrat Black" pitchFamily="34" charset="0"/>
                <a:ea typeface="Montserrat Black" pitchFamily="34" charset="-122"/>
                <a:cs typeface="Montserrat Black" pitchFamily="34" charset="-120"/>
              </a:rPr>
              <a:t>Vector: Khái Niệm Trung Tâm Của Đồ Họa</a:t>
            </a:r>
            <a:endParaRPr lang="en-US" sz="2583" dirty="0">
              <a:solidFill>
                <a:prstClr val="black"/>
              </a:solidFill>
              <a:latin typeface="Calibri" panose="020F0502020204030204"/>
            </a:endParaRPr>
          </a:p>
        </p:txBody>
      </p:sp>
      <p:sp>
        <p:nvSpPr>
          <p:cNvPr id="3" name="Text 1"/>
          <p:cNvSpPr/>
          <p:nvPr/>
        </p:nvSpPr>
        <p:spPr>
          <a:xfrm>
            <a:off x="661492" y="1134072"/>
            <a:ext cx="10869018" cy="529233"/>
          </a:xfrm>
          <a:prstGeom prst="rect">
            <a:avLst/>
          </a:prstGeom>
          <a:noFill/>
          <a:ln/>
        </p:spPr>
        <p:txBody>
          <a:bodyPr wrap="square" lIns="0" tIns="0" rIns="0" bIns="0" rtlCol="0" anchor="t"/>
          <a:lstStyle/>
          <a:p>
            <a:pPr defTabSz="761970">
              <a:lnSpc>
                <a:spcPts val="2083"/>
              </a:lnSpc>
            </a:pPr>
            <a:r>
              <a:rPr lang="en-US" sz="1500" dirty="0">
                <a:solidFill>
                  <a:srgbClr val="000000"/>
                </a:solidFill>
                <a:latin typeface="Roboto Medium" pitchFamily="34" charset="0"/>
                <a:ea typeface="Roboto Medium" pitchFamily="34" charset="-122"/>
                <a:cs typeface="Roboto Medium" pitchFamily="34" charset="-120"/>
              </a:rPr>
              <a:t>Vector là một công cụ toán học cơ bản và mạnh mẽ, biểu diễn các đại lượng có cả hướng và độ lớn. Mọi thứ từ chuyển động của nhân vật đến cách ánh sáng tương tác với vật thể đều được mô tả bằng vector.</a:t>
            </a:r>
            <a:endParaRPr lang="en-US" sz="1500" dirty="0">
              <a:solidFill>
                <a:prstClr val="black"/>
              </a:solidFill>
              <a:latin typeface="Calibri" panose="020F0502020204030204"/>
            </a:endParaRPr>
          </a:p>
        </p:txBody>
      </p:sp>
      <p:sp>
        <p:nvSpPr>
          <p:cNvPr id="4" name="Shape 2"/>
          <p:cNvSpPr/>
          <p:nvPr/>
        </p:nvSpPr>
        <p:spPr>
          <a:xfrm>
            <a:off x="661492" y="1907679"/>
            <a:ext cx="5368330" cy="2268835"/>
          </a:xfrm>
          <a:prstGeom prst="roundRect">
            <a:avLst>
              <a:gd name="adj" fmla="val 2449"/>
            </a:avLst>
          </a:prstGeom>
          <a:solidFill>
            <a:srgbClr val="FFFFFF"/>
          </a:solidFill>
          <a:ln w="22860">
            <a:solidFill>
              <a:srgbClr val="E1B6B6"/>
            </a:solidFill>
            <a:prstDash val="solid"/>
          </a:ln>
        </p:spPr>
      </p:sp>
      <p:sp>
        <p:nvSpPr>
          <p:cNvPr id="5" name="Text 3"/>
          <p:cNvSpPr/>
          <p:nvPr/>
        </p:nvSpPr>
        <p:spPr>
          <a:xfrm>
            <a:off x="2518669" y="2058988"/>
            <a:ext cx="1653878" cy="206673"/>
          </a:xfrm>
          <a:prstGeom prst="rect">
            <a:avLst/>
          </a:prstGeom>
          <a:noFill/>
          <a:ln/>
        </p:spPr>
        <p:txBody>
          <a:bodyPr wrap="none" lIns="0" tIns="0" rIns="0" bIns="0" rtlCol="0" anchor="t"/>
          <a:lstStyle/>
          <a:p>
            <a:pPr algn="ctr" defTabSz="761970">
              <a:lnSpc>
                <a:spcPts val="1625"/>
              </a:lnSpc>
            </a:pPr>
            <a:r>
              <a:rPr lang="en-US" sz="1500" b="1" dirty="0">
                <a:solidFill>
                  <a:srgbClr val="000000"/>
                </a:solidFill>
                <a:latin typeface="Montserrat Black" pitchFamily="34" charset="0"/>
                <a:ea typeface="Montserrat Black" pitchFamily="34" charset="-122"/>
                <a:cs typeface="Montserrat Black" pitchFamily="34" charset="-120"/>
              </a:rPr>
              <a:t>Vector Biểu Diễn</a:t>
            </a:r>
            <a:endParaRPr lang="en-US" sz="1500" dirty="0">
              <a:solidFill>
                <a:prstClr val="black"/>
              </a:solidFill>
              <a:latin typeface="Calibri" panose="020F0502020204030204"/>
            </a:endParaRPr>
          </a:p>
        </p:txBody>
      </p:sp>
      <p:sp>
        <p:nvSpPr>
          <p:cNvPr id="6" name="Text 4"/>
          <p:cNvSpPr/>
          <p:nvPr/>
        </p:nvSpPr>
        <p:spPr>
          <a:xfrm>
            <a:off x="812800" y="2416969"/>
            <a:ext cx="5065713" cy="793849"/>
          </a:xfrm>
          <a:prstGeom prst="rect">
            <a:avLst/>
          </a:prstGeom>
          <a:noFill/>
          <a:ln/>
        </p:spPr>
        <p:txBody>
          <a:bodyPr wrap="square" lIns="0" tIns="0" rIns="0" bIns="0" rtlCol="0" anchor="t"/>
          <a:lstStyle/>
          <a:p>
            <a:pPr marL="285739" indent="-285739" defTabSz="761970">
              <a:lnSpc>
                <a:spcPts val="1667"/>
              </a:lnSpc>
              <a:buSzPct val="100000"/>
              <a:buFontTx/>
              <a:buChar char="•"/>
            </a:pPr>
            <a:r>
              <a:rPr lang="en-US" sz="1333" b="1" dirty="0">
                <a:solidFill>
                  <a:srgbClr val="000000"/>
                </a:solidFill>
                <a:latin typeface="Roboto Medium" pitchFamily="34" charset="0"/>
                <a:ea typeface="Roboto Medium" pitchFamily="34" charset="-122"/>
                <a:cs typeface="Roboto Medium" pitchFamily="34" charset="-120"/>
              </a:rPr>
              <a:t>Hướng:</a:t>
            </a:r>
            <a:r>
              <a:rPr lang="en-US" sz="1333" dirty="0">
                <a:solidFill>
                  <a:srgbClr val="000000"/>
                </a:solidFill>
                <a:latin typeface="Roboto Medium" pitchFamily="34" charset="0"/>
                <a:ea typeface="Roboto Medium" pitchFamily="34" charset="-122"/>
                <a:cs typeface="Roboto Medium" pitchFamily="34" charset="-120"/>
              </a:rPr>
              <a:t> Vector cho biết đối tượng đang di chuyển theo hướng nào, ánh sáng đang chiếu từ đâu, hoặc bề mặt đang quay mặt về đâu.</a:t>
            </a:r>
            <a:endParaRPr lang="en-US" sz="1333" dirty="0">
              <a:solidFill>
                <a:prstClr val="black"/>
              </a:solidFill>
              <a:latin typeface="Calibri" panose="020F0502020204030204"/>
            </a:endParaRPr>
          </a:p>
        </p:txBody>
      </p:sp>
      <p:sp>
        <p:nvSpPr>
          <p:cNvPr id="7" name="Text 5"/>
          <p:cNvSpPr/>
          <p:nvPr/>
        </p:nvSpPr>
        <p:spPr>
          <a:xfrm>
            <a:off x="812800" y="3185120"/>
            <a:ext cx="5065713" cy="529233"/>
          </a:xfrm>
          <a:prstGeom prst="rect">
            <a:avLst/>
          </a:prstGeom>
          <a:noFill/>
          <a:ln/>
        </p:spPr>
        <p:txBody>
          <a:bodyPr wrap="square" lIns="0" tIns="0" rIns="0" bIns="0" rtlCol="0" anchor="t"/>
          <a:lstStyle/>
          <a:p>
            <a:pPr marL="285739" indent="-285739" defTabSz="761970">
              <a:lnSpc>
                <a:spcPts val="1667"/>
              </a:lnSpc>
              <a:buSzPct val="100000"/>
              <a:buFontTx/>
              <a:buChar char="•"/>
            </a:pPr>
            <a:r>
              <a:rPr lang="en-US" sz="1333" b="1" dirty="0">
                <a:solidFill>
                  <a:srgbClr val="000000"/>
                </a:solidFill>
                <a:latin typeface="Roboto Medium" pitchFamily="34" charset="0"/>
                <a:ea typeface="Roboto Medium" pitchFamily="34" charset="-122"/>
                <a:cs typeface="Roboto Medium" pitchFamily="34" charset="-120"/>
              </a:rPr>
              <a:t>Độ Lớn:</a:t>
            </a:r>
            <a:r>
              <a:rPr lang="en-US" sz="1333" dirty="0">
                <a:solidFill>
                  <a:srgbClr val="000000"/>
                </a:solidFill>
                <a:latin typeface="Roboto Medium" pitchFamily="34" charset="0"/>
                <a:ea typeface="Roboto Medium" pitchFamily="34" charset="-122"/>
                <a:cs typeface="Roboto Medium" pitchFamily="34" charset="-120"/>
              </a:rPr>
              <a:t> Vector cũng cho biết cường độ của đại lượng đó, ví dụ: tốc độ di chuyển, cường độ ánh sáng.</a:t>
            </a:r>
            <a:endParaRPr lang="en-US" sz="1333" dirty="0">
              <a:solidFill>
                <a:prstClr val="black"/>
              </a:solidFill>
              <a:latin typeface="Calibri" panose="020F0502020204030204"/>
            </a:endParaRPr>
          </a:p>
        </p:txBody>
      </p:sp>
      <p:sp>
        <p:nvSpPr>
          <p:cNvPr id="8" name="Shape 6"/>
          <p:cNvSpPr/>
          <p:nvPr/>
        </p:nvSpPr>
        <p:spPr>
          <a:xfrm>
            <a:off x="6162081" y="1907679"/>
            <a:ext cx="5368429" cy="2268835"/>
          </a:xfrm>
          <a:prstGeom prst="roundRect">
            <a:avLst>
              <a:gd name="adj" fmla="val 2449"/>
            </a:avLst>
          </a:prstGeom>
          <a:solidFill>
            <a:srgbClr val="FFFFFF"/>
          </a:solidFill>
          <a:ln w="22860">
            <a:solidFill>
              <a:srgbClr val="E1B6B6"/>
            </a:solidFill>
            <a:prstDash val="solid"/>
          </a:ln>
        </p:spPr>
      </p:sp>
      <p:sp>
        <p:nvSpPr>
          <p:cNvPr id="9" name="Text 7"/>
          <p:cNvSpPr/>
          <p:nvPr/>
        </p:nvSpPr>
        <p:spPr>
          <a:xfrm>
            <a:off x="7982844" y="2058988"/>
            <a:ext cx="1726903" cy="206673"/>
          </a:xfrm>
          <a:prstGeom prst="rect">
            <a:avLst/>
          </a:prstGeom>
          <a:noFill/>
          <a:ln/>
        </p:spPr>
        <p:txBody>
          <a:bodyPr wrap="none" lIns="0" tIns="0" rIns="0" bIns="0" rtlCol="0" anchor="t"/>
          <a:lstStyle/>
          <a:p>
            <a:pPr algn="ctr" defTabSz="761970">
              <a:lnSpc>
                <a:spcPts val="1625"/>
              </a:lnSpc>
            </a:pPr>
            <a:r>
              <a:rPr lang="en-US" sz="1500" b="1" dirty="0">
                <a:solidFill>
                  <a:srgbClr val="000000"/>
                </a:solidFill>
                <a:latin typeface="Montserrat Black" pitchFamily="34" charset="0"/>
                <a:ea typeface="Montserrat Black" pitchFamily="34" charset="-122"/>
                <a:cs typeface="Montserrat Black" pitchFamily="34" charset="-120"/>
              </a:rPr>
              <a:t>Ứng Dụng Đa Dạng</a:t>
            </a:r>
            <a:endParaRPr lang="en-US" sz="1500" dirty="0">
              <a:solidFill>
                <a:prstClr val="black"/>
              </a:solidFill>
              <a:latin typeface="Calibri" panose="020F0502020204030204"/>
            </a:endParaRPr>
          </a:p>
        </p:txBody>
      </p:sp>
      <p:sp>
        <p:nvSpPr>
          <p:cNvPr id="10" name="Text 8"/>
          <p:cNvSpPr/>
          <p:nvPr/>
        </p:nvSpPr>
        <p:spPr>
          <a:xfrm>
            <a:off x="6313388" y="2345035"/>
            <a:ext cx="5065812" cy="529233"/>
          </a:xfrm>
          <a:prstGeom prst="rect">
            <a:avLst/>
          </a:prstGeom>
          <a:noFill/>
          <a:ln/>
        </p:spPr>
        <p:txBody>
          <a:bodyPr wrap="square" lIns="0" tIns="0" rIns="0" bIns="0" rtlCol="0" anchor="t"/>
          <a:lstStyle/>
          <a:p>
            <a:pPr marL="285739" indent="-285739" defTabSz="761970">
              <a:lnSpc>
                <a:spcPts val="1667"/>
              </a:lnSpc>
              <a:buSzPct val="100000"/>
              <a:buFontTx/>
              <a:buChar char="•"/>
            </a:pPr>
            <a:r>
              <a:rPr lang="en-US" sz="1333" b="1" dirty="0">
                <a:solidFill>
                  <a:srgbClr val="000000"/>
                </a:solidFill>
                <a:latin typeface="Roboto Medium" pitchFamily="34" charset="0"/>
                <a:ea typeface="Roboto Medium" pitchFamily="34" charset="-122"/>
                <a:cs typeface="Roboto Medium" pitchFamily="34" charset="-120"/>
              </a:rPr>
              <a:t>Chuyển động:</a:t>
            </a:r>
            <a:r>
              <a:rPr lang="en-US" sz="1333" dirty="0">
                <a:solidFill>
                  <a:srgbClr val="000000"/>
                </a:solidFill>
                <a:latin typeface="Roboto Medium" pitchFamily="34" charset="0"/>
                <a:ea typeface="Roboto Medium" pitchFamily="34" charset="-122"/>
                <a:cs typeface="Roboto Medium" pitchFamily="34" charset="-120"/>
              </a:rPr>
              <a:t> Vector vận tốc, vector gia tốc định nghĩa cách vật thể di chuyển.</a:t>
            </a:r>
            <a:endParaRPr lang="en-US" sz="1333" dirty="0">
              <a:solidFill>
                <a:prstClr val="black"/>
              </a:solidFill>
              <a:latin typeface="Calibri" panose="020F0502020204030204"/>
            </a:endParaRPr>
          </a:p>
        </p:txBody>
      </p:sp>
      <p:sp>
        <p:nvSpPr>
          <p:cNvPr id="11" name="Text 9"/>
          <p:cNvSpPr/>
          <p:nvPr/>
        </p:nvSpPr>
        <p:spPr>
          <a:xfrm>
            <a:off x="6313388" y="2920504"/>
            <a:ext cx="5065812" cy="529233"/>
          </a:xfrm>
          <a:prstGeom prst="rect">
            <a:avLst/>
          </a:prstGeom>
          <a:noFill/>
          <a:ln/>
        </p:spPr>
        <p:txBody>
          <a:bodyPr wrap="square" lIns="0" tIns="0" rIns="0" bIns="0" rtlCol="0" anchor="t"/>
          <a:lstStyle/>
          <a:p>
            <a:pPr marL="285739" indent="-285739" defTabSz="761970">
              <a:lnSpc>
                <a:spcPts val="1667"/>
              </a:lnSpc>
              <a:buSzPct val="100000"/>
              <a:buFontTx/>
              <a:buChar char="•"/>
            </a:pPr>
            <a:r>
              <a:rPr lang="en-US" sz="1333" b="1" dirty="0">
                <a:solidFill>
                  <a:srgbClr val="000000"/>
                </a:solidFill>
                <a:latin typeface="Roboto Medium" pitchFamily="34" charset="0"/>
                <a:ea typeface="Roboto Medium" pitchFamily="34" charset="-122"/>
                <a:cs typeface="Roboto Medium" pitchFamily="34" charset="-120"/>
              </a:rPr>
              <a:t>Ánh sáng:</a:t>
            </a:r>
            <a:r>
              <a:rPr lang="en-US" sz="1333" dirty="0">
                <a:solidFill>
                  <a:srgbClr val="000000"/>
                </a:solidFill>
                <a:latin typeface="Roboto Medium" pitchFamily="34" charset="0"/>
                <a:ea typeface="Roboto Medium" pitchFamily="34" charset="-122"/>
                <a:cs typeface="Roboto Medium" pitchFamily="34" charset="-120"/>
              </a:rPr>
              <a:t> Vector ánh sáng chỉ hướng nguồn sáng, vector pháp tuyến (normal vector) của bề mặt chỉ hướng bề mặt.</a:t>
            </a:r>
            <a:endParaRPr lang="en-US" sz="1333" dirty="0">
              <a:solidFill>
                <a:prstClr val="black"/>
              </a:solidFill>
              <a:latin typeface="Calibri" panose="020F0502020204030204"/>
            </a:endParaRPr>
          </a:p>
        </p:txBody>
      </p:sp>
      <p:sp>
        <p:nvSpPr>
          <p:cNvPr id="12" name="Text 10"/>
          <p:cNvSpPr/>
          <p:nvPr/>
        </p:nvSpPr>
        <p:spPr>
          <a:xfrm>
            <a:off x="6313388" y="3495973"/>
            <a:ext cx="5065812" cy="529233"/>
          </a:xfrm>
          <a:prstGeom prst="rect">
            <a:avLst/>
          </a:prstGeom>
          <a:noFill/>
          <a:ln/>
        </p:spPr>
        <p:txBody>
          <a:bodyPr wrap="square" lIns="0" tIns="0" rIns="0" bIns="0" rtlCol="0" anchor="t"/>
          <a:lstStyle/>
          <a:p>
            <a:pPr marL="285739" indent="-285739" defTabSz="761970">
              <a:lnSpc>
                <a:spcPts val="1667"/>
              </a:lnSpc>
              <a:buSzPct val="100000"/>
              <a:buFontTx/>
              <a:buChar char="•"/>
            </a:pPr>
            <a:r>
              <a:rPr lang="en-US" sz="1333" b="1" dirty="0">
                <a:solidFill>
                  <a:srgbClr val="000000"/>
                </a:solidFill>
                <a:latin typeface="Roboto Medium" pitchFamily="34" charset="0"/>
                <a:ea typeface="Roboto Medium" pitchFamily="34" charset="-122"/>
                <a:cs typeface="Roboto Medium" pitchFamily="34" charset="-120"/>
              </a:rPr>
              <a:t>Pháp tuyến (Normal):</a:t>
            </a:r>
            <a:r>
              <a:rPr lang="en-US" sz="1333" dirty="0">
                <a:solidFill>
                  <a:srgbClr val="000000"/>
                </a:solidFill>
                <a:latin typeface="Roboto Medium" pitchFamily="34" charset="0"/>
                <a:ea typeface="Roboto Medium" pitchFamily="34" charset="-122"/>
                <a:cs typeface="Roboto Medium" pitchFamily="34" charset="-120"/>
              </a:rPr>
              <a:t> Vector vuông góc với bề mặt, quan trọng để tính toán ánh sáng và đổ bóng chính xác.</a:t>
            </a:r>
            <a:endParaRPr lang="en-US" sz="1333" dirty="0">
              <a:solidFill>
                <a:prstClr val="black"/>
              </a:solidFill>
              <a:latin typeface="Calibri" panose="020F0502020204030204"/>
            </a:endParaRPr>
          </a:p>
        </p:txBody>
      </p:sp>
      <p:sp>
        <p:nvSpPr>
          <p:cNvPr id="13" name="Text 11"/>
          <p:cNvSpPr/>
          <p:nvPr/>
        </p:nvSpPr>
        <p:spPr>
          <a:xfrm>
            <a:off x="661492" y="4696619"/>
            <a:ext cx="1984673" cy="248047"/>
          </a:xfrm>
          <a:prstGeom prst="rect">
            <a:avLst/>
          </a:prstGeom>
          <a:noFill/>
          <a:ln/>
        </p:spPr>
        <p:txBody>
          <a:bodyPr wrap="none" lIns="0" tIns="0" rIns="0" bIns="0" rtlCol="0" anchor="t"/>
          <a:lstStyle/>
          <a:p>
            <a:pPr defTabSz="761970">
              <a:lnSpc>
                <a:spcPts val="1917"/>
              </a:lnSpc>
            </a:pPr>
            <a:r>
              <a:rPr lang="en-US" sz="2000" b="1" dirty="0">
                <a:solidFill>
                  <a:srgbClr val="1F497D"/>
                </a:solidFill>
                <a:latin typeface="Montserrat Black" pitchFamily="34" charset="0"/>
                <a:ea typeface="Montserrat Black" pitchFamily="34" charset="-122"/>
                <a:cs typeface="Montserrat Black" pitchFamily="34" charset="-120"/>
              </a:rPr>
              <a:t>Ví Dụ Minh Họa:</a:t>
            </a:r>
            <a:endParaRPr lang="en-US" sz="2000" dirty="0">
              <a:solidFill>
                <a:prstClr val="black"/>
              </a:solidFill>
              <a:latin typeface="Calibri" panose="020F0502020204030204"/>
            </a:endParaRPr>
          </a:p>
        </p:txBody>
      </p:sp>
      <p:sp>
        <p:nvSpPr>
          <p:cNvPr id="14" name="Text 12"/>
          <p:cNvSpPr/>
          <p:nvPr/>
        </p:nvSpPr>
        <p:spPr>
          <a:xfrm>
            <a:off x="661492" y="5143103"/>
            <a:ext cx="10869018" cy="264617"/>
          </a:xfrm>
          <a:prstGeom prst="rect">
            <a:avLst/>
          </a:prstGeom>
          <a:noFill/>
          <a:ln/>
        </p:spPr>
        <p:txBody>
          <a:bodyPr wrap="none" lIns="0" tIns="0" rIns="0" bIns="0" rtlCol="0" anchor="t"/>
          <a:lstStyle/>
          <a:p>
            <a:pPr marL="285739" indent="-285739" defTabSz="761970">
              <a:lnSpc>
                <a:spcPts val="1667"/>
              </a:lnSpc>
              <a:buSzPct val="100000"/>
              <a:buFontTx/>
              <a:buChar char="•"/>
            </a:pPr>
            <a:r>
              <a:rPr lang="en-US" sz="1333" b="1" dirty="0">
                <a:solidFill>
                  <a:srgbClr val="000000"/>
                </a:solidFill>
                <a:latin typeface="Roboto Medium" pitchFamily="34" charset="0"/>
                <a:ea typeface="Roboto Medium" pitchFamily="34" charset="-122"/>
                <a:cs typeface="Roboto Medium" pitchFamily="34" charset="-120"/>
              </a:rPr>
              <a:t>Vector vận tốc:</a:t>
            </a:r>
            <a:r>
              <a:rPr lang="en-US" sz="1333" dirty="0">
                <a:solidFill>
                  <a:srgbClr val="000000"/>
                </a:solidFill>
                <a:latin typeface="Roboto Medium" pitchFamily="34" charset="0"/>
                <a:ea typeface="Roboto Medium" pitchFamily="34" charset="-122"/>
                <a:cs typeface="Roboto Medium" pitchFamily="34" charset="-120"/>
              </a:rPr>
              <a:t> Chỉ hướng và tốc độ di chuyển của một viên đạn.</a:t>
            </a:r>
            <a:endParaRPr lang="en-US" sz="1333" dirty="0">
              <a:solidFill>
                <a:prstClr val="black"/>
              </a:solidFill>
              <a:latin typeface="Calibri" panose="020F0502020204030204"/>
            </a:endParaRPr>
          </a:p>
        </p:txBody>
      </p:sp>
      <p:sp>
        <p:nvSpPr>
          <p:cNvPr id="15" name="Text 13"/>
          <p:cNvSpPr/>
          <p:nvPr/>
        </p:nvSpPr>
        <p:spPr>
          <a:xfrm>
            <a:off x="661492" y="5453956"/>
            <a:ext cx="10869018" cy="264617"/>
          </a:xfrm>
          <a:prstGeom prst="rect">
            <a:avLst/>
          </a:prstGeom>
          <a:noFill/>
          <a:ln/>
        </p:spPr>
        <p:txBody>
          <a:bodyPr wrap="none" lIns="0" tIns="0" rIns="0" bIns="0" rtlCol="0" anchor="t"/>
          <a:lstStyle/>
          <a:p>
            <a:pPr marL="285739" indent="-285739" defTabSz="761970">
              <a:lnSpc>
                <a:spcPts val="1667"/>
              </a:lnSpc>
              <a:buSzPct val="100000"/>
              <a:buFontTx/>
              <a:buChar char="•"/>
            </a:pPr>
            <a:r>
              <a:rPr lang="en-US" sz="1333" b="1" dirty="0">
                <a:solidFill>
                  <a:srgbClr val="000000"/>
                </a:solidFill>
                <a:latin typeface="Roboto Medium" pitchFamily="34" charset="0"/>
                <a:ea typeface="Roboto Medium" pitchFamily="34" charset="-122"/>
                <a:cs typeface="Roboto Medium" pitchFamily="34" charset="-120"/>
              </a:rPr>
              <a:t>Vector ánh sáng chiếu vào bề mặt:</a:t>
            </a:r>
            <a:r>
              <a:rPr lang="en-US" sz="1333" dirty="0">
                <a:solidFill>
                  <a:srgbClr val="000000"/>
                </a:solidFill>
                <a:latin typeface="Roboto Medium" pitchFamily="34" charset="0"/>
                <a:ea typeface="Roboto Medium" pitchFamily="34" charset="-122"/>
                <a:cs typeface="Roboto Medium" pitchFamily="34" charset="-120"/>
              </a:rPr>
              <a:t> Xác định góc giữa nguồn sáng và bề mặt, từ đó tính toán mức độ sáng của bề mặt đó.</a:t>
            </a:r>
            <a:endParaRPr lang="en-US" sz="1333" dirty="0">
              <a:solidFill>
                <a:prstClr val="black"/>
              </a:solidFill>
              <a:latin typeface="Calibri" panose="020F0502020204030204"/>
            </a:endParaRPr>
          </a:p>
        </p:txBody>
      </p:sp>
    </p:spTree>
    <p:extLst>
      <p:ext uri="{BB962C8B-B14F-4D97-AF65-F5344CB8AC3E}">
        <p14:creationId xmlns:p14="http://schemas.microsoft.com/office/powerpoint/2010/main" val="3846604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653356"/>
            <a:ext cx="9775428" cy="383977"/>
          </a:xfrm>
          <a:prstGeom prst="rect">
            <a:avLst/>
          </a:prstGeom>
          <a:noFill/>
          <a:ln/>
        </p:spPr>
        <p:txBody>
          <a:bodyPr wrap="none" lIns="0" tIns="0" rIns="0" bIns="0" rtlCol="0" anchor="t"/>
          <a:lstStyle/>
          <a:p>
            <a:pPr defTabSz="761970">
              <a:lnSpc>
                <a:spcPts val="3000"/>
              </a:lnSpc>
            </a:pPr>
            <a:r>
              <a:rPr lang="en-US" sz="2417" b="1" dirty="0">
                <a:solidFill>
                  <a:srgbClr val="1F497D"/>
                </a:solidFill>
                <a:latin typeface="Montserrat Black" pitchFamily="34" charset="0"/>
                <a:ea typeface="Montserrat Black" pitchFamily="34" charset="-122"/>
                <a:cs typeface="Montserrat Black" pitchFamily="34" charset="-120"/>
              </a:rPr>
              <a:t>Phép Toán Vector – Dot Product</a:t>
            </a:r>
            <a:endParaRPr lang="en-US" sz="2417" dirty="0">
              <a:solidFill>
                <a:prstClr val="black"/>
              </a:solidFill>
              <a:latin typeface="Calibri" panose="020F0502020204030204"/>
            </a:endParaRPr>
          </a:p>
        </p:txBody>
      </p:sp>
      <p:sp>
        <p:nvSpPr>
          <p:cNvPr id="3" name="Text 1"/>
          <p:cNvSpPr/>
          <p:nvPr/>
        </p:nvSpPr>
        <p:spPr>
          <a:xfrm>
            <a:off x="648792" y="1154062"/>
            <a:ext cx="10869018" cy="491332"/>
          </a:xfrm>
          <a:prstGeom prst="rect">
            <a:avLst/>
          </a:prstGeom>
          <a:noFill/>
          <a:ln/>
        </p:spPr>
        <p:txBody>
          <a:bodyPr wrap="square" lIns="0" tIns="0" rIns="0" bIns="0" rtlCol="0" anchor="t"/>
          <a:lstStyle/>
          <a:p>
            <a:pPr defTabSz="761970">
              <a:lnSpc>
                <a:spcPts val="1917"/>
              </a:lnSpc>
            </a:pPr>
            <a:r>
              <a:rPr lang="en-US" sz="1500" dirty="0">
                <a:solidFill>
                  <a:srgbClr val="000000"/>
                </a:solidFill>
                <a:latin typeface="Roboto Medium" pitchFamily="34" charset="0"/>
                <a:ea typeface="Roboto Medium" pitchFamily="34" charset="-122"/>
                <a:cs typeface="Roboto Medium" pitchFamily="34" charset="-120"/>
              </a:rPr>
              <a:t>Dot product (tích vô hướng) là một phép toán cơ bản trong đại số tuyến tính, có ứng dụng cực kỳ quan trọng trong đồ họa máy tính, đặc biệt là trong việc tính toán ánh sáng và đổ bóng.</a:t>
            </a:r>
            <a:endParaRPr lang="en-US" sz="1500" dirty="0">
              <a:solidFill>
                <a:prstClr val="black"/>
              </a:solidFill>
              <a:latin typeface="Calibri" panose="020F0502020204030204"/>
            </a:endParaRPr>
          </a:p>
        </p:txBody>
      </p:sp>
      <p:sp>
        <p:nvSpPr>
          <p:cNvPr id="4" name="Shape 2"/>
          <p:cNvSpPr/>
          <p:nvPr/>
        </p:nvSpPr>
        <p:spPr>
          <a:xfrm>
            <a:off x="661492" y="1912541"/>
            <a:ext cx="5373093" cy="1359594"/>
          </a:xfrm>
          <a:prstGeom prst="roundRect">
            <a:avLst>
              <a:gd name="adj" fmla="val 4484"/>
            </a:avLst>
          </a:prstGeom>
          <a:solidFill>
            <a:srgbClr val="FFFFFF"/>
          </a:solidFill>
          <a:ln w="15240">
            <a:solidFill>
              <a:srgbClr val="E1B6B6"/>
            </a:solidFill>
            <a:prstDash val="solid"/>
          </a:ln>
        </p:spPr>
      </p:sp>
      <p:sp>
        <p:nvSpPr>
          <p:cNvPr id="5" name="Shape 3"/>
          <p:cNvSpPr/>
          <p:nvPr/>
        </p:nvSpPr>
        <p:spPr>
          <a:xfrm>
            <a:off x="648792" y="1912541"/>
            <a:ext cx="50800" cy="1359594"/>
          </a:xfrm>
          <a:prstGeom prst="roundRect">
            <a:avLst>
              <a:gd name="adj" fmla="val 101581"/>
            </a:avLst>
          </a:prstGeom>
          <a:solidFill>
            <a:srgbClr val="9B0D0D"/>
          </a:solidFill>
          <a:ln/>
        </p:spPr>
      </p:sp>
      <p:sp>
        <p:nvSpPr>
          <p:cNvPr id="6" name="Text 4"/>
          <p:cNvSpPr/>
          <p:nvPr/>
        </p:nvSpPr>
        <p:spPr>
          <a:xfrm>
            <a:off x="2400796" y="2048074"/>
            <a:ext cx="1932483" cy="191988"/>
          </a:xfrm>
          <a:prstGeom prst="rect">
            <a:avLst/>
          </a:prstGeom>
          <a:noFill/>
          <a:ln/>
        </p:spPr>
        <p:txBody>
          <a:bodyPr wrap="none" lIns="0" tIns="0" rIns="0" bIns="0" rtlCol="0" anchor="t"/>
          <a:lstStyle/>
          <a:p>
            <a:pPr algn="just" defTabSz="761970">
              <a:lnSpc>
                <a:spcPts val="1500"/>
              </a:lnSpc>
            </a:pPr>
            <a:r>
              <a:rPr lang="en-US" sz="1667" b="1" dirty="0">
                <a:solidFill>
                  <a:srgbClr val="000000"/>
                </a:solidFill>
                <a:latin typeface="Montserrat Black" pitchFamily="34" charset="0"/>
                <a:ea typeface="Montserrat Black" pitchFamily="34" charset="-122"/>
                <a:cs typeface="Montserrat Black" pitchFamily="34" charset="-120"/>
              </a:rPr>
              <a:t>Đo Góc Giữa Hai Vector</a:t>
            </a:r>
            <a:endParaRPr lang="en-US" sz="1667" dirty="0">
              <a:solidFill>
                <a:prstClr val="black"/>
              </a:solidFill>
              <a:latin typeface="Calibri" panose="020F0502020204030204"/>
            </a:endParaRPr>
          </a:p>
        </p:txBody>
      </p:sp>
      <p:sp>
        <p:nvSpPr>
          <p:cNvPr id="7" name="Text 5"/>
          <p:cNvSpPr/>
          <p:nvPr/>
        </p:nvSpPr>
        <p:spPr>
          <a:xfrm>
            <a:off x="835124" y="2313682"/>
            <a:ext cx="5063927" cy="491332"/>
          </a:xfrm>
          <a:prstGeom prst="rect">
            <a:avLst/>
          </a:prstGeom>
          <a:noFill/>
          <a:ln/>
        </p:spPr>
        <p:txBody>
          <a:bodyPr wrap="square" lIns="0" tIns="0" rIns="0" bIns="0" rtlCol="0" anchor="t"/>
          <a:lstStyle/>
          <a:p>
            <a:pPr algn="just" defTabSz="761970">
              <a:lnSpc>
                <a:spcPts val="1917"/>
              </a:lnSpc>
            </a:pPr>
            <a:r>
              <a:rPr lang="en-US" sz="1667" dirty="0">
                <a:solidFill>
                  <a:srgbClr val="000000"/>
                </a:solidFill>
                <a:latin typeface="Roboto Medium" pitchFamily="34" charset="0"/>
                <a:ea typeface="Roboto Medium" pitchFamily="34" charset="-122"/>
                <a:cs typeface="Roboto Medium" pitchFamily="34" charset="-120"/>
              </a:rPr>
              <a:t>Dot product của hai vector cho biết mức độ "cùng hướng" của chúng. Giá trị này liên quan trực tiếp đến cosin của góc tạo bởi hai vector đó.</a:t>
            </a:r>
            <a:endParaRPr lang="en-US" sz="1667" dirty="0">
              <a:solidFill>
                <a:prstClr val="black"/>
              </a:solidFill>
              <a:latin typeface="Calibri" panose="020F0502020204030204"/>
            </a:endParaRPr>
          </a:p>
        </p:txBody>
      </p:sp>
      <p:sp>
        <p:nvSpPr>
          <p:cNvPr id="8" name="Shape 6"/>
          <p:cNvSpPr/>
          <p:nvPr/>
        </p:nvSpPr>
        <p:spPr>
          <a:xfrm>
            <a:off x="6157417" y="1912541"/>
            <a:ext cx="5713258" cy="1359594"/>
          </a:xfrm>
          <a:prstGeom prst="roundRect">
            <a:avLst>
              <a:gd name="adj" fmla="val 4484"/>
            </a:avLst>
          </a:prstGeom>
          <a:solidFill>
            <a:srgbClr val="FFFFFF"/>
          </a:solidFill>
          <a:ln w="15240">
            <a:solidFill>
              <a:srgbClr val="E1B6B6"/>
            </a:solidFill>
            <a:prstDash val="solid"/>
          </a:ln>
        </p:spPr>
      </p:sp>
      <p:sp>
        <p:nvSpPr>
          <p:cNvPr id="9" name="Shape 7"/>
          <p:cNvSpPr/>
          <p:nvPr/>
        </p:nvSpPr>
        <p:spPr>
          <a:xfrm>
            <a:off x="6144717" y="1912541"/>
            <a:ext cx="50800" cy="1359594"/>
          </a:xfrm>
          <a:prstGeom prst="roundRect">
            <a:avLst>
              <a:gd name="adj" fmla="val 101581"/>
            </a:avLst>
          </a:prstGeom>
          <a:solidFill>
            <a:srgbClr val="9B0D0D"/>
          </a:solidFill>
          <a:ln/>
        </p:spPr>
      </p:sp>
      <p:sp>
        <p:nvSpPr>
          <p:cNvPr id="10" name="Text 8"/>
          <p:cNvSpPr/>
          <p:nvPr/>
        </p:nvSpPr>
        <p:spPr>
          <a:xfrm>
            <a:off x="7866956" y="2048074"/>
            <a:ext cx="1992015" cy="191988"/>
          </a:xfrm>
          <a:prstGeom prst="rect">
            <a:avLst/>
          </a:prstGeom>
          <a:noFill/>
          <a:ln/>
        </p:spPr>
        <p:txBody>
          <a:bodyPr wrap="none" lIns="0" tIns="0" rIns="0" bIns="0" rtlCol="0" anchor="t"/>
          <a:lstStyle/>
          <a:p>
            <a:pPr algn="just" defTabSz="761970">
              <a:lnSpc>
                <a:spcPts val="1500"/>
              </a:lnSpc>
            </a:pPr>
            <a:r>
              <a:rPr lang="en-US" sz="1667" b="1" dirty="0">
                <a:solidFill>
                  <a:srgbClr val="000000"/>
                </a:solidFill>
                <a:latin typeface="Montserrat Black" pitchFamily="34" charset="0"/>
                <a:ea typeface="Montserrat Black" pitchFamily="34" charset="-122"/>
                <a:cs typeface="Montserrat Black" pitchFamily="34" charset="-120"/>
              </a:rPr>
              <a:t>Kết Quả Biểu Thị Hướng</a:t>
            </a:r>
            <a:endParaRPr lang="en-US" sz="1667" dirty="0">
              <a:solidFill>
                <a:prstClr val="black"/>
              </a:solidFill>
              <a:latin typeface="Calibri" panose="020F0502020204030204"/>
            </a:endParaRPr>
          </a:p>
        </p:txBody>
      </p:sp>
      <p:sp>
        <p:nvSpPr>
          <p:cNvPr id="11" name="Text 9"/>
          <p:cNvSpPr/>
          <p:nvPr/>
        </p:nvSpPr>
        <p:spPr>
          <a:xfrm>
            <a:off x="6331049" y="2313682"/>
            <a:ext cx="5063927" cy="245666"/>
          </a:xfrm>
          <a:prstGeom prst="rect">
            <a:avLst/>
          </a:prstGeom>
          <a:noFill/>
          <a:ln/>
        </p:spPr>
        <p:txBody>
          <a:bodyPr wrap="none" lIns="0" tIns="0" rIns="0" bIns="0" rtlCol="0" anchor="t"/>
          <a:lstStyle/>
          <a:p>
            <a:pPr marL="285739" indent="-285739" algn="just" defTabSz="761970">
              <a:lnSpc>
                <a:spcPts val="1542"/>
              </a:lnSpc>
              <a:buSzPct val="100000"/>
              <a:buFontTx/>
              <a:buChar char="•"/>
            </a:pPr>
            <a:r>
              <a:rPr lang="en-US" sz="1333" b="1" dirty="0">
                <a:solidFill>
                  <a:srgbClr val="000000"/>
                </a:solidFill>
                <a:latin typeface="Roboto Medium" pitchFamily="34" charset="0"/>
                <a:ea typeface="Roboto Medium" pitchFamily="34" charset="-122"/>
                <a:cs typeface="Roboto Medium" pitchFamily="34" charset="-120"/>
              </a:rPr>
              <a:t>Lớn (gần 1):</a:t>
            </a:r>
            <a:r>
              <a:rPr lang="en-US" sz="1333" dirty="0">
                <a:solidFill>
                  <a:srgbClr val="000000"/>
                </a:solidFill>
                <a:latin typeface="Roboto Medium" pitchFamily="34" charset="0"/>
                <a:ea typeface="Roboto Medium" pitchFamily="34" charset="-122"/>
                <a:cs typeface="Roboto Medium" pitchFamily="34" charset="-120"/>
              </a:rPr>
              <a:t> Hai vector gần như cùng hướng (góc nhỏ).</a:t>
            </a:r>
            <a:endParaRPr lang="en-US" sz="1333" dirty="0">
              <a:solidFill>
                <a:prstClr val="black"/>
              </a:solidFill>
              <a:latin typeface="Calibri" panose="020F0502020204030204"/>
            </a:endParaRPr>
          </a:p>
        </p:txBody>
      </p:sp>
      <p:sp>
        <p:nvSpPr>
          <p:cNvPr id="12" name="Text 10"/>
          <p:cNvSpPr/>
          <p:nvPr/>
        </p:nvSpPr>
        <p:spPr>
          <a:xfrm>
            <a:off x="6331049" y="2602310"/>
            <a:ext cx="5063927" cy="245666"/>
          </a:xfrm>
          <a:prstGeom prst="rect">
            <a:avLst/>
          </a:prstGeom>
          <a:noFill/>
          <a:ln/>
        </p:spPr>
        <p:txBody>
          <a:bodyPr wrap="none" lIns="0" tIns="0" rIns="0" bIns="0" rtlCol="0" anchor="t"/>
          <a:lstStyle/>
          <a:p>
            <a:pPr marL="285739" indent="-285739" algn="just" defTabSz="761970">
              <a:lnSpc>
                <a:spcPts val="1542"/>
              </a:lnSpc>
              <a:buSzPct val="100000"/>
              <a:buFontTx/>
              <a:buChar char="•"/>
            </a:pPr>
            <a:r>
              <a:rPr lang="en-US" sz="1333" b="1" dirty="0">
                <a:solidFill>
                  <a:srgbClr val="000000"/>
                </a:solidFill>
                <a:latin typeface="Roboto Medium" pitchFamily="34" charset="0"/>
                <a:ea typeface="Roboto Medium" pitchFamily="34" charset="-122"/>
                <a:cs typeface="Roboto Medium" pitchFamily="34" charset="-120"/>
              </a:rPr>
              <a:t>0:</a:t>
            </a:r>
            <a:r>
              <a:rPr lang="en-US" sz="1333" dirty="0">
                <a:solidFill>
                  <a:srgbClr val="000000"/>
                </a:solidFill>
                <a:latin typeface="Roboto Medium" pitchFamily="34" charset="0"/>
                <a:ea typeface="Roboto Medium" pitchFamily="34" charset="-122"/>
                <a:cs typeface="Roboto Medium" pitchFamily="34" charset="-120"/>
              </a:rPr>
              <a:t> Hai vector vuông góc với nhau (góc 90 độ).</a:t>
            </a:r>
            <a:endParaRPr lang="en-US" sz="1333" dirty="0">
              <a:solidFill>
                <a:prstClr val="black"/>
              </a:solidFill>
              <a:latin typeface="Calibri" panose="020F0502020204030204"/>
            </a:endParaRPr>
          </a:p>
        </p:txBody>
      </p:sp>
      <p:sp>
        <p:nvSpPr>
          <p:cNvPr id="13" name="Text 11"/>
          <p:cNvSpPr/>
          <p:nvPr/>
        </p:nvSpPr>
        <p:spPr>
          <a:xfrm>
            <a:off x="6331049" y="2890937"/>
            <a:ext cx="5063927" cy="245666"/>
          </a:xfrm>
          <a:prstGeom prst="rect">
            <a:avLst/>
          </a:prstGeom>
          <a:noFill/>
          <a:ln/>
        </p:spPr>
        <p:txBody>
          <a:bodyPr wrap="none" lIns="0" tIns="0" rIns="0" bIns="0" rtlCol="0" anchor="t"/>
          <a:lstStyle/>
          <a:p>
            <a:pPr marL="285739" indent="-285739" algn="just" defTabSz="761970">
              <a:lnSpc>
                <a:spcPts val="1542"/>
              </a:lnSpc>
              <a:buSzPct val="100000"/>
              <a:buFontTx/>
              <a:buChar char="•"/>
            </a:pPr>
            <a:r>
              <a:rPr lang="en-US" sz="1333" b="1" dirty="0">
                <a:solidFill>
                  <a:srgbClr val="000000"/>
                </a:solidFill>
                <a:latin typeface="Roboto Medium" pitchFamily="34" charset="0"/>
                <a:ea typeface="Roboto Medium" pitchFamily="34" charset="-122"/>
                <a:cs typeface="Roboto Medium" pitchFamily="34" charset="-120"/>
              </a:rPr>
              <a:t>Nhỏ (gần -1):</a:t>
            </a:r>
            <a:r>
              <a:rPr lang="en-US" sz="1333" dirty="0">
                <a:solidFill>
                  <a:srgbClr val="000000"/>
                </a:solidFill>
                <a:latin typeface="Roboto Medium" pitchFamily="34" charset="0"/>
                <a:ea typeface="Roboto Medium" pitchFamily="34" charset="-122"/>
                <a:cs typeface="Roboto Medium" pitchFamily="34" charset="-120"/>
              </a:rPr>
              <a:t> Hai vector gần như ngược hướng (góc lớn, gần 180 độ).</a:t>
            </a:r>
            <a:endParaRPr lang="en-US" sz="1333" dirty="0">
              <a:solidFill>
                <a:prstClr val="black"/>
              </a:solidFill>
              <a:latin typeface="Calibri" panose="020F0502020204030204"/>
            </a:endParaRPr>
          </a:p>
        </p:txBody>
      </p:sp>
      <p:sp>
        <p:nvSpPr>
          <p:cNvPr id="14" name="Text 12"/>
          <p:cNvSpPr/>
          <p:nvPr/>
        </p:nvSpPr>
        <p:spPr>
          <a:xfrm>
            <a:off x="648792" y="3755777"/>
            <a:ext cx="2609949" cy="230287"/>
          </a:xfrm>
          <a:prstGeom prst="rect">
            <a:avLst/>
          </a:prstGeom>
          <a:noFill/>
          <a:ln/>
        </p:spPr>
        <p:txBody>
          <a:bodyPr wrap="none" lIns="0" tIns="0" rIns="0" bIns="0" rtlCol="0" anchor="t"/>
          <a:lstStyle/>
          <a:p>
            <a:pPr algn="just" defTabSz="761970">
              <a:lnSpc>
                <a:spcPts val="1792"/>
              </a:lnSpc>
            </a:pPr>
            <a:r>
              <a:rPr lang="en-US" sz="2000" b="1" dirty="0">
                <a:solidFill>
                  <a:srgbClr val="1F497D"/>
                </a:solidFill>
                <a:latin typeface="Montserrat Black" pitchFamily="34" charset="0"/>
                <a:ea typeface="Montserrat Black" pitchFamily="34" charset="-122"/>
                <a:cs typeface="Montserrat Black" pitchFamily="34" charset="-120"/>
              </a:rPr>
              <a:t>Ví Dụ Minh Họa Ánh Sáng:</a:t>
            </a:r>
            <a:endParaRPr lang="en-US" sz="2000" dirty="0">
              <a:solidFill>
                <a:prstClr val="black"/>
              </a:solidFill>
              <a:latin typeface="Calibri" panose="020F0502020204030204"/>
            </a:endParaRPr>
          </a:p>
        </p:txBody>
      </p:sp>
      <p:sp>
        <p:nvSpPr>
          <p:cNvPr id="15" name="Text 13"/>
          <p:cNvSpPr/>
          <p:nvPr/>
        </p:nvSpPr>
        <p:spPr>
          <a:xfrm>
            <a:off x="464542" y="4243307"/>
            <a:ext cx="10869018" cy="491332"/>
          </a:xfrm>
          <a:prstGeom prst="rect">
            <a:avLst/>
          </a:prstGeom>
          <a:noFill/>
          <a:ln/>
        </p:spPr>
        <p:txBody>
          <a:bodyPr wrap="square" lIns="0" tIns="0" rIns="0" bIns="0" rtlCol="0" anchor="t"/>
          <a:lstStyle/>
          <a:p>
            <a:pPr marL="285739" indent="-285739" algn="just" defTabSz="761970">
              <a:lnSpc>
                <a:spcPts val="1542"/>
              </a:lnSpc>
              <a:buSzPct val="100000"/>
              <a:buFontTx/>
              <a:buChar char="•"/>
            </a:pPr>
            <a:r>
              <a:rPr lang="en-US" sz="1333" dirty="0">
                <a:solidFill>
                  <a:srgbClr val="000000"/>
                </a:solidFill>
                <a:latin typeface="Roboto Medium" pitchFamily="34" charset="0"/>
                <a:ea typeface="Roboto Medium" pitchFamily="34" charset="-122"/>
                <a:cs typeface="Roboto Medium" pitchFamily="34" charset="-120"/>
              </a:rPr>
              <a:t>Ánh sáng chiếu vuông góc: Khi vector pháp tuyến của bề mặt cùng hướng với vector ánh sáng, dot product sẽ lớn nhất (gần 1), bề mặt sẽ nhận được nhiều ánh sáng nhất và sáng nhất.</a:t>
            </a:r>
            <a:endParaRPr lang="en-US" sz="1333" dirty="0">
              <a:solidFill>
                <a:prstClr val="black"/>
              </a:solidFill>
              <a:latin typeface="Calibri" panose="020F0502020204030204"/>
            </a:endParaRPr>
          </a:p>
        </p:txBody>
      </p:sp>
      <p:sp>
        <p:nvSpPr>
          <p:cNvPr id="16" name="Text 14"/>
          <p:cNvSpPr/>
          <p:nvPr/>
        </p:nvSpPr>
        <p:spPr>
          <a:xfrm>
            <a:off x="464542" y="4788325"/>
            <a:ext cx="10869018" cy="245666"/>
          </a:xfrm>
          <a:prstGeom prst="rect">
            <a:avLst/>
          </a:prstGeom>
          <a:noFill/>
          <a:ln/>
        </p:spPr>
        <p:txBody>
          <a:bodyPr wrap="none" lIns="0" tIns="0" rIns="0" bIns="0" rtlCol="0" anchor="t"/>
          <a:lstStyle/>
          <a:p>
            <a:pPr marL="285739" indent="-285739" algn="just" defTabSz="761970">
              <a:lnSpc>
                <a:spcPts val="1542"/>
              </a:lnSpc>
              <a:buSzPct val="100000"/>
              <a:buFontTx/>
              <a:buChar char="•"/>
            </a:pPr>
            <a:r>
              <a:rPr lang="en-US" sz="1333" dirty="0">
                <a:solidFill>
                  <a:srgbClr val="000000"/>
                </a:solidFill>
                <a:latin typeface="Roboto Medium" pitchFamily="34" charset="0"/>
                <a:ea typeface="Roboto Medium" pitchFamily="34" charset="-122"/>
                <a:cs typeface="Roboto Medium" pitchFamily="34" charset="-120"/>
              </a:rPr>
              <a:t>Góc càng lệch: Khi góc giữa vector pháp tuyến và vector ánh sáng càng lớn, dot product càng nhỏ, bề mặt sẽ nhận ít ánh sáng hơn và trở nên tối hơn.</a:t>
            </a:r>
            <a:endParaRPr lang="en-US" sz="1333" dirty="0">
              <a:solidFill>
                <a:prstClr val="black"/>
              </a:solidFill>
              <a:latin typeface="Calibri" panose="020F0502020204030204"/>
            </a:endParaRPr>
          </a:p>
        </p:txBody>
      </p:sp>
    </p:spTree>
    <p:extLst>
      <p:ext uri="{BB962C8B-B14F-4D97-AF65-F5344CB8AC3E}">
        <p14:creationId xmlns:p14="http://schemas.microsoft.com/office/powerpoint/2010/main" val="1687329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733253" y="932346"/>
            <a:ext cx="4725492" cy="590649"/>
          </a:xfrm>
          <a:prstGeom prst="rect">
            <a:avLst/>
          </a:prstGeom>
          <a:noFill/>
          <a:ln/>
        </p:spPr>
        <p:txBody>
          <a:bodyPr wrap="none" lIns="0" tIns="0" rIns="0" bIns="0" rtlCol="0" anchor="t"/>
          <a:lstStyle/>
          <a:p>
            <a:pPr algn="ctr">
              <a:lnSpc>
                <a:spcPts val="4625"/>
              </a:lnSpc>
            </a:pPr>
            <a:r>
              <a:rPr lang="en-US" sz="3708" b="1" dirty="0">
                <a:solidFill>
                  <a:srgbClr val="1F497D"/>
                </a:solidFill>
                <a:latin typeface="Montserrat Black" pitchFamily="34" charset="0"/>
                <a:ea typeface="Montserrat Black" pitchFamily="34" charset="-122"/>
                <a:cs typeface="Montserrat Black" pitchFamily="34" charset="-120"/>
              </a:rPr>
              <a:t>Mục tiêu môn học</a:t>
            </a:r>
            <a:endParaRPr lang="en-US" sz="3708" dirty="0"/>
          </a:p>
        </p:txBody>
      </p:sp>
      <p:sp>
        <p:nvSpPr>
          <p:cNvPr id="3" name="Text 1"/>
          <p:cNvSpPr/>
          <p:nvPr/>
        </p:nvSpPr>
        <p:spPr>
          <a:xfrm>
            <a:off x="871317" y="2167775"/>
            <a:ext cx="10869018" cy="377924"/>
          </a:xfrm>
          <a:prstGeom prst="rect">
            <a:avLst/>
          </a:prstGeom>
          <a:noFill/>
          <a:ln/>
        </p:spPr>
        <p:txBody>
          <a:bodyPr wrap="none" lIns="0" tIns="0" rIns="0" bIns="0" rtlCol="0" anchor="t"/>
          <a:lstStyle/>
          <a:p>
            <a:pPr marL="285739" indent="-285739">
              <a:lnSpc>
                <a:spcPts val="2375"/>
              </a:lnSpc>
              <a:buSzPct val="100000"/>
              <a:buChar char="•"/>
            </a:pPr>
            <a:r>
              <a:rPr lang="en-US" sz="2667" i="1" dirty="0">
                <a:solidFill>
                  <a:srgbClr val="000000"/>
                </a:solidFill>
                <a:latin typeface="Roboto Medium" pitchFamily="34" charset="0"/>
                <a:ea typeface="Roboto Medium" pitchFamily="34" charset="-122"/>
                <a:cs typeface="Roboto Medium" pitchFamily="34" charset="-120"/>
              </a:rPr>
              <a:t>Biết</a:t>
            </a:r>
            <a:r>
              <a:rPr lang="en-US" sz="2667" dirty="0">
                <a:solidFill>
                  <a:srgbClr val="000000"/>
                </a:solidFill>
                <a:latin typeface="Roboto Medium" pitchFamily="34" charset="0"/>
                <a:ea typeface="Roboto Medium" pitchFamily="34" charset="-122"/>
                <a:cs typeface="Roboto Medium" pitchFamily="34" charset="-120"/>
              </a:rPr>
              <a:t> các kiến thức cơ bản về lập trình đồ họa </a:t>
            </a:r>
            <a:r>
              <a:rPr lang="en-US" sz="2667" dirty="0" err="1">
                <a:solidFill>
                  <a:srgbClr val="000000"/>
                </a:solidFill>
                <a:latin typeface="Roboto Medium" pitchFamily="34" charset="0"/>
                <a:ea typeface="Roboto Medium" pitchFamily="34" charset="-122"/>
                <a:cs typeface="Roboto Medium" pitchFamily="34" charset="-120"/>
              </a:rPr>
              <a:t>trong</a:t>
            </a:r>
            <a:r>
              <a:rPr lang="en-US" sz="2667" dirty="0">
                <a:solidFill>
                  <a:srgbClr val="000000"/>
                </a:solidFill>
                <a:latin typeface="Roboto Medium" pitchFamily="34" charset="0"/>
                <a:ea typeface="Roboto Medium" pitchFamily="34" charset="-122"/>
                <a:cs typeface="Roboto Medium" pitchFamily="34" charset="-120"/>
              </a:rPr>
              <a:t> game</a:t>
            </a:r>
          </a:p>
          <a:p>
            <a:pPr marL="285739" indent="-285739">
              <a:lnSpc>
                <a:spcPts val="2375"/>
              </a:lnSpc>
              <a:buSzPct val="100000"/>
              <a:buChar char="•"/>
            </a:pPr>
            <a:endParaRPr lang="en-US" sz="2667" dirty="0"/>
          </a:p>
        </p:txBody>
      </p:sp>
      <p:sp>
        <p:nvSpPr>
          <p:cNvPr id="4" name="Text 2"/>
          <p:cNvSpPr/>
          <p:nvPr/>
        </p:nvSpPr>
        <p:spPr>
          <a:xfrm>
            <a:off x="871316" y="2812554"/>
            <a:ext cx="10869018" cy="377924"/>
          </a:xfrm>
          <a:prstGeom prst="rect">
            <a:avLst/>
          </a:prstGeom>
          <a:noFill/>
          <a:ln/>
        </p:spPr>
        <p:txBody>
          <a:bodyPr wrap="none" lIns="0" tIns="0" rIns="0" bIns="0" rtlCol="0" anchor="t"/>
          <a:lstStyle/>
          <a:p>
            <a:pPr marL="285739" indent="-285739">
              <a:lnSpc>
                <a:spcPts val="2375"/>
              </a:lnSpc>
              <a:buSzPct val="100000"/>
              <a:buChar char="•"/>
            </a:pPr>
            <a:r>
              <a:rPr lang="en-US" sz="2667" dirty="0">
                <a:solidFill>
                  <a:srgbClr val="000000"/>
                </a:solidFill>
                <a:latin typeface="Roboto Medium" pitchFamily="34" charset="0"/>
                <a:ea typeface="Roboto Medium" pitchFamily="34" charset="-122"/>
                <a:cs typeface="Roboto Medium" pitchFamily="34" charset="-120"/>
              </a:rPr>
              <a:t>Vận dụng các kĩ thuật xử lý đồ họa trong phát triển game</a:t>
            </a:r>
            <a:endParaRPr lang="en-US" sz="2667" dirty="0"/>
          </a:p>
        </p:txBody>
      </p:sp>
    </p:spTree>
    <p:extLst>
      <p:ext uri="{BB962C8B-B14F-4D97-AF65-F5344CB8AC3E}">
        <p14:creationId xmlns:p14="http://schemas.microsoft.com/office/powerpoint/2010/main" val="774148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9600" y="806103"/>
            <a:ext cx="9391848" cy="383977"/>
          </a:xfrm>
          <a:prstGeom prst="rect">
            <a:avLst/>
          </a:prstGeom>
          <a:noFill/>
          <a:ln/>
        </p:spPr>
        <p:txBody>
          <a:bodyPr wrap="none" lIns="0" tIns="0" rIns="0" bIns="0" rtlCol="0" anchor="t"/>
          <a:lstStyle/>
          <a:p>
            <a:pPr defTabSz="761970">
              <a:lnSpc>
                <a:spcPts val="3000"/>
              </a:lnSpc>
            </a:pPr>
            <a:r>
              <a:rPr lang="en-US" sz="2417" b="1" dirty="0">
                <a:solidFill>
                  <a:srgbClr val="1F497D"/>
                </a:solidFill>
                <a:latin typeface="Montserrat Black" pitchFamily="34" charset="0"/>
                <a:ea typeface="Montserrat Black" pitchFamily="34" charset="-122"/>
                <a:cs typeface="Montserrat Black" pitchFamily="34" charset="-120"/>
              </a:rPr>
              <a:t>Phép Toán Vector – Cross Product: Tạo Ra Hướng Thứ Ba</a:t>
            </a:r>
            <a:endParaRPr lang="en-US" sz="2417" dirty="0">
              <a:solidFill>
                <a:prstClr val="black"/>
              </a:solidFill>
              <a:latin typeface="Calibri" panose="020F0502020204030204"/>
            </a:endParaRPr>
          </a:p>
        </p:txBody>
      </p:sp>
      <p:sp>
        <p:nvSpPr>
          <p:cNvPr id="3" name="Text 1"/>
          <p:cNvSpPr/>
          <p:nvPr/>
        </p:nvSpPr>
        <p:spPr>
          <a:xfrm>
            <a:off x="609600" y="1371600"/>
            <a:ext cx="11099014" cy="491332"/>
          </a:xfrm>
          <a:prstGeom prst="rect">
            <a:avLst/>
          </a:prstGeom>
          <a:noFill/>
          <a:ln/>
        </p:spPr>
        <p:txBody>
          <a:bodyPr wrap="square" lIns="0" tIns="0" rIns="0" bIns="0" rtlCol="0" anchor="t"/>
          <a:lstStyle/>
          <a:p>
            <a:pPr algn="just" defTabSz="761970">
              <a:lnSpc>
                <a:spcPts val="1917"/>
              </a:lnSpc>
            </a:pPr>
            <a:r>
              <a:rPr lang="en-US" sz="1417" dirty="0">
                <a:solidFill>
                  <a:srgbClr val="000000"/>
                </a:solidFill>
                <a:latin typeface="Roboto Medium" pitchFamily="34" charset="0"/>
                <a:ea typeface="Roboto Medium" pitchFamily="34" charset="-122"/>
                <a:cs typeface="Roboto Medium" pitchFamily="34" charset="-120"/>
              </a:rPr>
              <a:t>Cross product (tích có hướng) là một phép toán vector quan trọng khác, cho phép chúng ta tạo ra một vector thứ ba vuông góc với hai vector đầu vào. Điều này có ý nghĩa to lớn trong đồ họa 3D để xác định hướng pháp tuyến của bề mặt và các kỹ thuật tối ưu hóa hiển thị.</a:t>
            </a:r>
            <a:endParaRPr lang="en-US" sz="1417" dirty="0">
              <a:solidFill>
                <a:prstClr val="black"/>
              </a:solidFill>
              <a:latin typeface="Calibri" panose="020F0502020204030204"/>
            </a:endParaRPr>
          </a:p>
        </p:txBody>
      </p:sp>
      <p:sp>
        <p:nvSpPr>
          <p:cNvPr id="4" name="Text 2"/>
          <p:cNvSpPr/>
          <p:nvPr/>
        </p:nvSpPr>
        <p:spPr>
          <a:xfrm>
            <a:off x="609600" y="2065288"/>
            <a:ext cx="122833" cy="153492"/>
          </a:xfrm>
          <a:prstGeom prst="rect">
            <a:avLst/>
          </a:prstGeom>
          <a:noFill/>
          <a:ln/>
        </p:spPr>
        <p:txBody>
          <a:bodyPr wrap="none" lIns="0" tIns="0" rIns="0" bIns="0" rtlCol="0" anchor="t"/>
          <a:lstStyle/>
          <a:p>
            <a:pPr defTabSz="761970">
              <a:lnSpc>
                <a:spcPts val="1542"/>
              </a:lnSpc>
            </a:pPr>
            <a:r>
              <a:rPr lang="en-US" sz="958" dirty="0">
                <a:solidFill>
                  <a:srgbClr val="000000"/>
                </a:solidFill>
                <a:latin typeface="Montserrat Light" pitchFamily="34" charset="0"/>
                <a:ea typeface="Montserrat Light" pitchFamily="34" charset="-122"/>
                <a:cs typeface="Montserrat Light" pitchFamily="34" charset="-120"/>
              </a:rPr>
              <a:t>01</a:t>
            </a:r>
            <a:endParaRPr lang="en-US" sz="958" dirty="0">
              <a:solidFill>
                <a:prstClr val="black"/>
              </a:solidFill>
              <a:latin typeface="Calibri" panose="020F0502020204030204"/>
            </a:endParaRPr>
          </a:p>
        </p:txBody>
      </p:sp>
      <p:sp>
        <p:nvSpPr>
          <p:cNvPr id="5" name="Shape 3"/>
          <p:cNvSpPr/>
          <p:nvPr/>
        </p:nvSpPr>
        <p:spPr>
          <a:xfrm>
            <a:off x="609600" y="2261245"/>
            <a:ext cx="3541118" cy="12700"/>
          </a:xfrm>
          <a:prstGeom prst="rect">
            <a:avLst/>
          </a:prstGeom>
          <a:solidFill>
            <a:srgbClr val="9B0D0D"/>
          </a:solidFill>
          <a:ln/>
        </p:spPr>
      </p:sp>
      <p:sp>
        <p:nvSpPr>
          <p:cNvPr id="6" name="Text 4"/>
          <p:cNvSpPr/>
          <p:nvPr/>
        </p:nvSpPr>
        <p:spPr>
          <a:xfrm>
            <a:off x="609600" y="2348062"/>
            <a:ext cx="1850529" cy="191988"/>
          </a:xfrm>
          <a:prstGeom prst="rect">
            <a:avLst/>
          </a:prstGeom>
          <a:noFill/>
          <a:ln/>
        </p:spPr>
        <p:txBody>
          <a:bodyPr wrap="none" lIns="0" tIns="0" rIns="0" bIns="0" rtlCol="0" anchor="t"/>
          <a:lstStyle/>
          <a:p>
            <a:pPr algn="just" defTabSz="761970">
              <a:lnSpc>
                <a:spcPts val="1500"/>
              </a:lnSpc>
            </a:pPr>
            <a:r>
              <a:rPr lang="en-US" sz="1333" b="1" dirty="0">
                <a:solidFill>
                  <a:srgbClr val="000000"/>
                </a:solidFill>
                <a:latin typeface="Montserrat Black" pitchFamily="34" charset="0"/>
                <a:ea typeface="Montserrat Black" pitchFamily="34" charset="-122"/>
                <a:cs typeface="Montserrat Black" pitchFamily="34" charset="-120"/>
              </a:rPr>
              <a:t>Tạo Vector Vuông Góc</a:t>
            </a:r>
            <a:endParaRPr lang="en-US" sz="1333" dirty="0">
              <a:solidFill>
                <a:prstClr val="black"/>
              </a:solidFill>
              <a:latin typeface="Calibri" panose="020F0502020204030204"/>
            </a:endParaRPr>
          </a:p>
        </p:txBody>
      </p:sp>
      <p:sp>
        <p:nvSpPr>
          <p:cNvPr id="7" name="Text 5"/>
          <p:cNvSpPr/>
          <p:nvPr/>
        </p:nvSpPr>
        <p:spPr>
          <a:xfrm>
            <a:off x="609600" y="2613670"/>
            <a:ext cx="3541118" cy="736997"/>
          </a:xfrm>
          <a:prstGeom prst="rect">
            <a:avLst/>
          </a:prstGeom>
          <a:noFill/>
          <a:ln/>
        </p:spPr>
        <p:txBody>
          <a:bodyPr wrap="square" lIns="0" tIns="0" rIns="0" bIns="0" rtlCol="0" anchor="t"/>
          <a:lstStyle/>
          <a:p>
            <a:pPr algn="just" defTabSz="761970">
              <a:lnSpc>
                <a:spcPts val="1917"/>
              </a:lnSpc>
            </a:pPr>
            <a:r>
              <a:rPr lang="en-US" sz="1333" dirty="0">
                <a:solidFill>
                  <a:srgbClr val="000000"/>
                </a:solidFill>
                <a:latin typeface="Roboto Medium" pitchFamily="34" charset="0"/>
                <a:ea typeface="Roboto Medium" pitchFamily="34" charset="-122"/>
                <a:cs typeface="Roboto Medium" pitchFamily="34" charset="-120"/>
              </a:rPr>
              <a:t>Kết quả của cross product giữa hai vector là một vector mới vuông góc với cả hai vector gốc, tuân theo quy tắc bàn tay phải.</a:t>
            </a:r>
            <a:endParaRPr lang="en-US" sz="1333" dirty="0">
              <a:solidFill>
                <a:prstClr val="black"/>
              </a:solidFill>
              <a:latin typeface="Calibri" panose="020F0502020204030204"/>
            </a:endParaRPr>
          </a:p>
        </p:txBody>
      </p:sp>
      <p:sp>
        <p:nvSpPr>
          <p:cNvPr id="8" name="Text 6"/>
          <p:cNvSpPr/>
          <p:nvPr/>
        </p:nvSpPr>
        <p:spPr>
          <a:xfrm>
            <a:off x="4273550" y="2065288"/>
            <a:ext cx="122833" cy="153492"/>
          </a:xfrm>
          <a:prstGeom prst="rect">
            <a:avLst/>
          </a:prstGeom>
          <a:noFill/>
          <a:ln/>
        </p:spPr>
        <p:txBody>
          <a:bodyPr wrap="none" lIns="0" tIns="0" rIns="0" bIns="0" rtlCol="0" anchor="t"/>
          <a:lstStyle/>
          <a:p>
            <a:pPr defTabSz="761970">
              <a:lnSpc>
                <a:spcPts val="1542"/>
              </a:lnSpc>
            </a:pPr>
            <a:r>
              <a:rPr lang="en-US" sz="958" dirty="0">
                <a:solidFill>
                  <a:srgbClr val="000000"/>
                </a:solidFill>
                <a:latin typeface="Montserrat Light" pitchFamily="34" charset="0"/>
                <a:ea typeface="Montserrat Light" pitchFamily="34" charset="-122"/>
                <a:cs typeface="Montserrat Light" pitchFamily="34" charset="-120"/>
              </a:rPr>
              <a:t>02</a:t>
            </a:r>
            <a:endParaRPr lang="en-US" sz="958" dirty="0">
              <a:solidFill>
                <a:prstClr val="black"/>
              </a:solidFill>
              <a:latin typeface="Calibri" panose="020F0502020204030204"/>
            </a:endParaRPr>
          </a:p>
        </p:txBody>
      </p:sp>
      <p:sp>
        <p:nvSpPr>
          <p:cNvPr id="9" name="Shape 7"/>
          <p:cNvSpPr/>
          <p:nvPr/>
        </p:nvSpPr>
        <p:spPr>
          <a:xfrm>
            <a:off x="4273550" y="2261245"/>
            <a:ext cx="3541118" cy="12700"/>
          </a:xfrm>
          <a:prstGeom prst="rect">
            <a:avLst/>
          </a:prstGeom>
          <a:solidFill>
            <a:srgbClr val="9B0D0D"/>
          </a:solidFill>
          <a:ln/>
        </p:spPr>
      </p:sp>
      <p:sp>
        <p:nvSpPr>
          <p:cNvPr id="10" name="Text 8"/>
          <p:cNvSpPr/>
          <p:nvPr/>
        </p:nvSpPr>
        <p:spPr>
          <a:xfrm>
            <a:off x="4273550" y="2348062"/>
            <a:ext cx="1903512" cy="191988"/>
          </a:xfrm>
          <a:prstGeom prst="rect">
            <a:avLst/>
          </a:prstGeom>
          <a:noFill/>
          <a:ln/>
        </p:spPr>
        <p:txBody>
          <a:bodyPr wrap="none" lIns="0" tIns="0" rIns="0" bIns="0" rtlCol="0" anchor="t"/>
          <a:lstStyle/>
          <a:p>
            <a:pPr algn="just" defTabSz="761970">
              <a:lnSpc>
                <a:spcPts val="1500"/>
              </a:lnSpc>
            </a:pPr>
            <a:r>
              <a:rPr lang="en-US" sz="1333" b="1" dirty="0">
                <a:solidFill>
                  <a:srgbClr val="000000"/>
                </a:solidFill>
                <a:latin typeface="Montserrat Black" pitchFamily="34" charset="0"/>
                <a:ea typeface="Montserrat Black" pitchFamily="34" charset="-122"/>
                <a:cs typeface="Montserrat Black" pitchFamily="34" charset="-120"/>
              </a:rPr>
              <a:t>Ứng Dụng Tính Normal</a:t>
            </a:r>
            <a:endParaRPr lang="en-US" sz="1333" dirty="0">
              <a:solidFill>
                <a:prstClr val="black"/>
              </a:solidFill>
              <a:latin typeface="Calibri" panose="020F0502020204030204"/>
            </a:endParaRPr>
          </a:p>
        </p:txBody>
      </p:sp>
      <p:sp>
        <p:nvSpPr>
          <p:cNvPr id="11" name="Text 9"/>
          <p:cNvSpPr/>
          <p:nvPr/>
        </p:nvSpPr>
        <p:spPr>
          <a:xfrm>
            <a:off x="4273550" y="2613670"/>
            <a:ext cx="3541118" cy="1228328"/>
          </a:xfrm>
          <a:prstGeom prst="rect">
            <a:avLst/>
          </a:prstGeom>
          <a:noFill/>
          <a:ln/>
        </p:spPr>
        <p:txBody>
          <a:bodyPr wrap="square" lIns="0" tIns="0" rIns="0" bIns="0" rtlCol="0" anchor="t"/>
          <a:lstStyle/>
          <a:p>
            <a:pPr algn="just" defTabSz="761970">
              <a:lnSpc>
                <a:spcPts val="1917"/>
              </a:lnSpc>
            </a:pPr>
            <a:r>
              <a:rPr lang="en-US" sz="1333" dirty="0">
                <a:solidFill>
                  <a:srgbClr val="000000"/>
                </a:solidFill>
                <a:latin typeface="Roboto Medium" pitchFamily="34" charset="0"/>
                <a:ea typeface="Roboto Medium" pitchFamily="34" charset="-122"/>
                <a:cs typeface="Roboto Medium" pitchFamily="34" charset="-120"/>
              </a:rPr>
              <a:t>Trong đồ họa 3D, chúng ta thường dùng cross product của hai cạnh bất kỳ của một tam giác để tìm vector pháp tuyến (normal) của tam giác đó. Vector pháp tuyến chỉ hướng "bên ngoài" của bề mặt, rất cần thiết cho việc tính toán ánh sáng.</a:t>
            </a:r>
            <a:endParaRPr lang="en-US" sz="1333" dirty="0">
              <a:solidFill>
                <a:prstClr val="black"/>
              </a:solidFill>
              <a:latin typeface="Calibri" panose="020F0502020204030204"/>
            </a:endParaRPr>
          </a:p>
        </p:txBody>
      </p:sp>
      <p:sp>
        <p:nvSpPr>
          <p:cNvPr id="12" name="Text 10"/>
          <p:cNvSpPr/>
          <p:nvPr/>
        </p:nvSpPr>
        <p:spPr>
          <a:xfrm>
            <a:off x="7937500" y="2065288"/>
            <a:ext cx="122833" cy="153492"/>
          </a:xfrm>
          <a:prstGeom prst="rect">
            <a:avLst/>
          </a:prstGeom>
          <a:noFill/>
          <a:ln/>
        </p:spPr>
        <p:txBody>
          <a:bodyPr wrap="none" lIns="0" tIns="0" rIns="0" bIns="0" rtlCol="0" anchor="t"/>
          <a:lstStyle/>
          <a:p>
            <a:pPr defTabSz="761970">
              <a:lnSpc>
                <a:spcPts val="1542"/>
              </a:lnSpc>
            </a:pPr>
            <a:r>
              <a:rPr lang="en-US" sz="958" dirty="0">
                <a:solidFill>
                  <a:srgbClr val="000000"/>
                </a:solidFill>
                <a:latin typeface="Montserrat Light" pitchFamily="34" charset="0"/>
                <a:ea typeface="Montserrat Light" pitchFamily="34" charset="-122"/>
                <a:cs typeface="Montserrat Light" pitchFamily="34" charset="-120"/>
              </a:rPr>
              <a:t>03</a:t>
            </a:r>
            <a:endParaRPr lang="en-US" sz="958" dirty="0">
              <a:solidFill>
                <a:prstClr val="black"/>
              </a:solidFill>
              <a:latin typeface="Calibri" panose="020F0502020204030204"/>
            </a:endParaRPr>
          </a:p>
        </p:txBody>
      </p:sp>
      <p:sp>
        <p:nvSpPr>
          <p:cNvPr id="13" name="Shape 11"/>
          <p:cNvSpPr/>
          <p:nvPr/>
        </p:nvSpPr>
        <p:spPr>
          <a:xfrm>
            <a:off x="7937500" y="2261245"/>
            <a:ext cx="3541118" cy="12700"/>
          </a:xfrm>
          <a:prstGeom prst="rect">
            <a:avLst/>
          </a:prstGeom>
          <a:solidFill>
            <a:srgbClr val="9B0D0D"/>
          </a:solidFill>
          <a:ln/>
        </p:spPr>
      </p:sp>
      <p:sp>
        <p:nvSpPr>
          <p:cNvPr id="14" name="Text 12"/>
          <p:cNvSpPr/>
          <p:nvPr/>
        </p:nvSpPr>
        <p:spPr>
          <a:xfrm>
            <a:off x="7937500" y="2348062"/>
            <a:ext cx="3266480" cy="191988"/>
          </a:xfrm>
          <a:prstGeom prst="rect">
            <a:avLst/>
          </a:prstGeom>
          <a:noFill/>
          <a:ln/>
        </p:spPr>
        <p:txBody>
          <a:bodyPr wrap="none" lIns="0" tIns="0" rIns="0" bIns="0" rtlCol="0" anchor="t"/>
          <a:lstStyle/>
          <a:p>
            <a:pPr algn="just" defTabSz="761970">
              <a:lnSpc>
                <a:spcPts val="1500"/>
              </a:lnSpc>
            </a:pPr>
            <a:r>
              <a:rPr lang="en-US" sz="1333" b="1" dirty="0">
                <a:solidFill>
                  <a:srgbClr val="000000"/>
                </a:solidFill>
                <a:latin typeface="Montserrat Black" pitchFamily="34" charset="0"/>
                <a:ea typeface="Montserrat Black" pitchFamily="34" charset="-122"/>
                <a:cs typeface="Montserrat Black" pitchFamily="34" charset="-120"/>
              </a:rPr>
              <a:t>Xác Định Hướng Mặt (Face Orientation)</a:t>
            </a:r>
            <a:endParaRPr lang="en-US" sz="1333" dirty="0">
              <a:solidFill>
                <a:prstClr val="black"/>
              </a:solidFill>
              <a:latin typeface="Calibri" panose="020F0502020204030204"/>
            </a:endParaRPr>
          </a:p>
        </p:txBody>
      </p:sp>
      <p:sp>
        <p:nvSpPr>
          <p:cNvPr id="15" name="Text 13"/>
          <p:cNvSpPr/>
          <p:nvPr/>
        </p:nvSpPr>
        <p:spPr>
          <a:xfrm>
            <a:off x="7937500" y="2613670"/>
            <a:ext cx="3541118" cy="1228328"/>
          </a:xfrm>
          <a:prstGeom prst="rect">
            <a:avLst/>
          </a:prstGeom>
          <a:noFill/>
          <a:ln/>
        </p:spPr>
        <p:txBody>
          <a:bodyPr wrap="square" lIns="0" tIns="0" rIns="0" bIns="0" rtlCol="0" anchor="t"/>
          <a:lstStyle/>
          <a:p>
            <a:pPr algn="just" defTabSz="761970">
              <a:lnSpc>
                <a:spcPts val="1917"/>
              </a:lnSpc>
            </a:pPr>
            <a:r>
              <a:rPr lang="en-US" sz="1333" dirty="0">
                <a:solidFill>
                  <a:srgbClr val="000000"/>
                </a:solidFill>
                <a:latin typeface="Roboto Medium" pitchFamily="34" charset="0"/>
                <a:ea typeface="Roboto Medium" pitchFamily="34" charset="-122"/>
                <a:cs typeface="Roboto Medium" pitchFamily="34" charset="-120"/>
              </a:rPr>
              <a:t>Dựa vào hướng của vector pháp tuyến, chúng ta có thể biết được bề mặt đang "quay mặt" về phía camera hay quay lưng lại. Điều này được sử dụng trong kỹ thuật </a:t>
            </a:r>
            <a:r>
              <a:rPr lang="en-US" sz="1333" b="1" dirty="0">
                <a:solidFill>
                  <a:srgbClr val="000000"/>
                </a:solidFill>
                <a:latin typeface="Roboto Medium" pitchFamily="34" charset="0"/>
                <a:ea typeface="Roboto Medium" pitchFamily="34" charset="-122"/>
                <a:cs typeface="Roboto Medium" pitchFamily="34" charset="-120"/>
              </a:rPr>
              <a:t>back-face culling</a:t>
            </a:r>
            <a:r>
              <a:rPr lang="en-US" sz="1333" dirty="0">
                <a:solidFill>
                  <a:srgbClr val="000000"/>
                </a:solidFill>
                <a:latin typeface="Roboto Medium" pitchFamily="34" charset="0"/>
                <a:ea typeface="Roboto Medium" pitchFamily="34" charset="-122"/>
                <a:cs typeface="Roboto Medium" pitchFamily="34" charset="-120"/>
              </a:rPr>
              <a:t> để không render các mặt không nhìn thấy, tiết kiệm hiệu năng.</a:t>
            </a:r>
            <a:endParaRPr lang="en-US" sz="1333" dirty="0">
              <a:solidFill>
                <a:prstClr val="black"/>
              </a:solidFill>
              <a:latin typeface="Calibri" panose="020F0502020204030204"/>
            </a:endParaRPr>
          </a:p>
        </p:txBody>
      </p:sp>
      <p:sp>
        <p:nvSpPr>
          <p:cNvPr id="16" name="Text 14"/>
          <p:cNvSpPr/>
          <p:nvPr/>
        </p:nvSpPr>
        <p:spPr>
          <a:xfrm>
            <a:off x="609600" y="4591199"/>
            <a:ext cx="1842889" cy="230287"/>
          </a:xfrm>
          <a:prstGeom prst="rect">
            <a:avLst/>
          </a:prstGeom>
          <a:noFill/>
          <a:ln/>
        </p:spPr>
        <p:txBody>
          <a:bodyPr wrap="none" lIns="0" tIns="0" rIns="0" bIns="0" rtlCol="0" anchor="t"/>
          <a:lstStyle/>
          <a:p>
            <a:pPr defTabSz="761970">
              <a:lnSpc>
                <a:spcPts val="1792"/>
              </a:lnSpc>
            </a:pPr>
            <a:r>
              <a:rPr lang="en-US" sz="2000" b="1" dirty="0">
                <a:solidFill>
                  <a:srgbClr val="1F497D"/>
                </a:solidFill>
                <a:latin typeface="Montserrat Black" pitchFamily="34" charset="0"/>
                <a:ea typeface="Montserrat Black" pitchFamily="34" charset="-122"/>
                <a:cs typeface="Montserrat Black" pitchFamily="34" charset="-120"/>
              </a:rPr>
              <a:t>Ví Dụ Minh Họa:</a:t>
            </a:r>
            <a:endParaRPr lang="en-US" sz="2000" dirty="0">
              <a:solidFill>
                <a:prstClr val="black"/>
              </a:solidFill>
              <a:latin typeface="Calibri" panose="020F0502020204030204"/>
            </a:endParaRPr>
          </a:p>
        </p:txBody>
      </p:sp>
      <p:sp>
        <p:nvSpPr>
          <p:cNvPr id="17" name="Text 15"/>
          <p:cNvSpPr/>
          <p:nvPr/>
        </p:nvSpPr>
        <p:spPr>
          <a:xfrm>
            <a:off x="609600" y="5005735"/>
            <a:ext cx="10869018" cy="245666"/>
          </a:xfrm>
          <a:prstGeom prst="rect">
            <a:avLst/>
          </a:prstGeom>
          <a:noFill/>
          <a:ln/>
        </p:spPr>
        <p:txBody>
          <a:bodyPr wrap="none" lIns="0" tIns="0" rIns="0" bIns="0" rtlCol="0" anchor="t"/>
          <a:lstStyle/>
          <a:p>
            <a:pPr marL="285739" indent="-285739" defTabSz="761970">
              <a:lnSpc>
                <a:spcPts val="1542"/>
              </a:lnSpc>
              <a:buSzPct val="100000"/>
              <a:buFontTx/>
              <a:buChar char="•"/>
            </a:pPr>
            <a:r>
              <a:rPr lang="en-US" sz="1333" b="1" dirty="0">
                <a:solidFill>
                  <a:srgbClr val="000000"/>
                </a:solidFill>
                <a:latin typeface="Roboto Medium" pitchFamily="34" charset="0"/>
                <a:ea typeface="Roboto Medium" pitchFamily="34" charset="-122"/>
                <a:cs typeface="Roboto Medium" pitchFamily="34" charset="-120"/>
              </a:rPr>
              <a:t>Hai cạnh tam giác → normal:</a:t>
            </a:r>
            <a:r>
              <a:rPr lang="en-US" sz="1333" dirty="0">
                <a:solidFill>
                  <a:srgbClr val="000000"/>
                </a:solidFill>
                <a:latin typeface="Roboto Medium" pitchFamily="34" charset="0"/>
                <a:ea typeface="Roboto Medium" pitchFamily="34" charset="-122"/>
                <a:cs typeface="Roboto Medium" pitchFamily="34" charset="-120"/>
              </a:rPr>
              <a:t> Lấy cross product của vector từ đỉnh A đến B và vector từ đỉnh A đến C để có được normal của tam giác ABC.</a:t>
            </a:r>
            <a:endParaRPr lang="en-US" sz="1333" dirty="0">
              <a:solidFill>
                <a:prstClr val="black"/>
              </a:solidFill>
              <a:latin typeface="Calibri" panose="020F0502020204030204"/>
            </a:endParaRPr>
          </a:p>
        </p:txBody>
      </p:sp>
      <p:sp>
        <p:nvSpPr>
          <p:cNvPr id="18" name="Text 16"/>
          <p:cNvSpPr/>
          <p:nvPr/>
        </p:nvSpPr>
        <p:spPr>
          <a:xfrm>
            <a:off x="609600" y="5294363"/>
            <a:ext cx="10869018" cy="245666"/>
          </a:xfrm>
          <a:prstGeom prst="rect">
            <a:avLst/>
          </a:prstGeom>
          <a:noFill/>
          <a:ln/>
        </p:spPr>
        <p:txBody>
          <a:bodyPr wrap="none" lIns="0" tIns="0" rIns="0" bIns="0" rtlCol="0" anchor="t"/>
          <a:lstStyle/>
          <a:p>
            <a:pPr marL="285739" indent="-285739" defTabSz="761970">
              <a:lnSpc>
                <a:spcPts val="1542"/>
              </a:lnSpc>
              <a:buSzPct val="100000"/>
              <a:buFontTx/>
              <a:buChar char="•"/>
            </a:pPr>
            <a:r>
              <a:rPr lang="en-US" sz="1333" b="1" dirty="0">
                <a:solidFill>
                  <a:srgbClr val="000000"/>
                </a:solidFill>
                <a:latin typeface="Roboto Medium" pitchFamily="34" charset="0"/>
                <a:ea typeface="Roboto Medium" pitchFamily="34" charset="-122"/>
                <a:cs typeface="Roboto Medium" pitchFamily="34" charset="-120"/>
              </a:rPr>
              <a:t>Back-face culling:</a:t>
            </a:r>
            <a:r>
              <a:rPr lang="en-US" sz="1333" dirty="0">
                <a:solidFill>
                  <a:srgbClr val="000000"/>
                </a:solidFill>
                <a:latin typeface="Roboto Medium" pitchFamily="34" charset="0"/>
                <a:ea typeface="Roboto Medium" pitchFamily="34" charset="-122"/>
                <a:cs typeface="Roboto Medium" pitchFamily="34" charset="-120"/>
              </a:rPr>
              <a:t> Nếu normal của một mặt quay ra xa camera, mặt đó sẽ không được vẽ.</a:t>
            </a:r>
            <a:endParaRPr lang="en-US" sz="1333" dirty="0">
              <a:solidFill>
                <a:prstClr val="black"/>
              </a:solidFill>
              <a:latin typeface="Calibri" panose="020F0502020204030204"/>
            </a:endParaRPr>
          </a:p>
        </p:txBody>
      </p:sp>
    </p:spTree>
    <p:extLst>
      <p:ext uri="{BB962C8B-B14F-4D97-AF65-F5344CB8AC3E}">
        <p14:creationId xmlns:p14="http://schemas.microsoft.com/office/powerpoint/2010/main" val="2011225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33400" y="762000"/>
            <a:ext cx="6821289" cy="333375"/>
          </a:xfrm>
          <a:prstGeom prst="rect">
            <a:avLst/>
          </a:prstGeom>
          <a:noFill/>
          <a:ln/>
        </p:spPr>
        <p:txBody>
          <a:bodyPr wrap="none" lIns="0" tIns="0" rIns="0" bIns="0" rtlCol="0" anchor="t"/>
          <a:lstStyle/>
          <a:p>
            <a:pPr defTabSz="761970">
              <a:lnSpc>
                <a:spcPts val="2583"/>
              </a:lnSpc>
            </a:pPr>
            <a:r>
              <a:rPr lang="en-US" sz="2083" b="1" dirty="0">
                <a:solidFill>
                  <a:srgbClr val="1F497D"/>
                </a:solidFill>
                <a:latin typeface="Montserrat Black" pitchFamily="34" charset="0"/>
                <a:ea typeface="Montserrat Black" pitchFamily="34" charset="-122"/>
                <a:cs typeface="Montserrat Black" pitchFamily="34" charset="-120"/>
              </a:rPr>
              <a:t>Ray: Đường Thẳng </a:t>
            </a:r>
            <a:r>
              <a:rPr lang="en-US" sz="2083" b="1" dirty="0" err="1">
                <a:solidFill>
                  <a:srgbClr val="1F497D"/>
                </a:solidFill>
                <a:latin typeface="Montserrat Black" pitchFamily="34" charset="0"/>
                <a:ea typeface="Montserrat Black" pitchFamily="34" charset="-122"/>
                <a:cs typeface="Montserrat Black" pitchFamily="34" charset="-120"/>
              </a:rPr>
              <a:t>Có</a:t>
            </a:r>
            <a:r>
              <a:rPr lang="en-US" sz="2083" b="1" dirty="0">
                <a:solidFill>
                  <a:srgbClr val="1F497D"/>
                </a:solidFill>
                <a:latin typeface="Montserrat Black" pitchFamily="34" charset="0"/>
                <a:ea typeface="Montserrat Black" pitchFamily="34" charset="-122"/>
                <a:cs typeface="Montserrat Black" pitchFamily="34" charset="-120"/>
              </a:rPr>
              <a:t> </a:t>
            </a:r>
            <a:r>
              <a:rPr lang="en-US" sz="2083" b="1" dirty="0" err="1">
                <a:solidFill>
                  <a:srgbClr val="1F497D"/>
                </a:solidFill>
                <a:latin typeface="Montserrat Black" pitchFamily="34" charset="0"/>
                <a:ea typeface="Montserrat Black" pitchFamily="34" charset="-122"/>
                <a:cs typeface="Montserrat Black" pitchFamily="34" charset="-120"/>
              </a:rPr>
              <a:t>Hướng</a:t>
            </a:r>
            <a:endParaRPr lang="en-US" sz="2083" dirty="0">
              <a:solidFill>
                <a:prstClr val="black"/>
              </a:solidFill>
              <a:latin typeface="Calibri" panose="020F0502020204030204"/>
            </a:endParaRPr>
          </a:p>
        </p:txBody>
      </p:sp>
      <p:sp>
        <p:nvSpPr>
          <p:cNvPr id="3" name="Text 1"/>
          <p:cNvSpPr/>
          <p:nvPr/>
        </p:nvSpPr>
        <p:spPr>
          <a:xfrm>
            <a:off x="533349" y="1255315"/>
            <a:ext cx="11043444" cy="426641"/>
          </a:xfrm>
          <a:prstGeom prst="rect">
            <a:avLst/>
          </a:prstGeom>
          <a:noFill/>
          <a:ln/>
        </p:spPr>
        <p:txBody>
          <a:bodyPr wrap="square" lIns="0" tIns="0" rIns="0" bIns="0" rtlCol="0" anchor="t"/>
          <a:lstStyle/>
          <a:p>
            <a:pPr algn="just" defTabSz="761970">
              <a:lnSpc>
                <a:spcPts val="1667"/>
              </a:lnSpc>
            </a:pPr>
            <a:r>
              <a:rPr lang="en-US" sz="1667" dirty="0">
                <a:solidFill>
                  <a:srgbClr val="000000"/>
                </a:solidFill>
                <a:latin typeface="Roboto Medium" pitchFamily="34" charset="0"/>
                <a:ea typeface="Roboto Medium" pitchFamily="34" charset="-122"/>
                <a:cs typeface="Roboto Medium" pitchFamily="34" charset="-120"/>
              </a:rPr>
              <a:t>Ray là một khái niệm đơn giản nhưng vô cùng mạnh mẽ trong đồ họa máy tính và phát triển game. Nó đại diện cho một đường thẳng bắt đầu từ một điểm cố định và kéo dài vô hạn theo một hướng cụ thể.</a:t>
            </a:r>
            <a:endParaRPr lang="en-US" sz="1667" dirty="0">
              <a:solidFill>
                <a:prstClr val="black"/>
              </a:solidFill>
              <a:latin typeface="Calibri" panose="020F0502020204030204"/>
            </a:endParaRPr>
          </a:p>
        </p:txBody>
      </p:sp>
      <p:sp>
        <p:nvSpPr>
          <p:cNvPr id="4" name="Shape 2"/>
          <p:cNvSpPr/>
          <p:nvPr/>
        </p:nvSpPr>
        <p:spPr>
          <a:xfrm>
            <a:off x="533348" y="1871521"/>
            <a:ext cx="3609975" cy="1399481"/>
          </a:xfrm>
          <a:prstGeom prst="roundRect">
            <a:avLst>
              <a:gd name="adj" fmla="val 3387"/>
            </a:avLst>
          </a:prstGeom>
          <a:solidFill>
            <a:srgbClr val="FFFFFF"/>
          </a:solidFill>
          <a:ln w="15240">
            <a:solidFill>
              <a:srgbClr val="E1B6B6"/>
            </a:solidFill>
            <a:prstDash val="solid"/>
          </a:ln>
        </p:spPr>
      </p:sp>
      <p:sp>
        <p:nvSpPr>
          <p:cNvPr id="5" name="Text 3"/>
          <p:cNvSpPr/>
          <p:nvPr/>
        </p:nvSpPr>
        <p:spPr>
          <a:xfrm>
            <a:off x="1609971" y="1990882"/>
            <a:ext cx="1456631" cy="166688"/>
          </a:xfrm>
          <a:prstGeom prst="rect">
            <a:avLst/>
          </a:prstGeom>
          <a:noFill/>
          <a:ln/>
        </p:spPr>
        <p:txBody>
          <a:bodyPr wrap="none" lIns="0" tIns="0" rIns="0" bIns="0" rtlCol="0" anchor="t"/>
          <a:lstStyle/>
          <a:p>
            <a:pPr algn="just" defTabSz="761970">
              <a:lnSpc>
                <a:spcPts val="1292"/>
              </a:lnSpc>
            </a:pPr>
            <a:r>
              <a:rPr lang="en-US" sz="1333" b="1" dirty="0">
                <a:solidFill>
                  <a:srgbClr val="000000"/>
                </a:solidFill>
                <a:latin typeface="Montserrat Black" pitchFamily="34" charset="0"/>
                <a:ea typeface="Montserrat Black" pitchFamily="34" charset="-122"/>
                <a:cs typeface="Montserrat Black" pitchFamily="34" charset="-120"/>
              </a:rPr>
              <a:t>Ray = Điểm + Hướng</a:t>
            </a:r>
            <a:endParaRPr lang="en-US" sz="1333" dirty="0">
              <a:solidFill>
                <a:prstClr val="black"/>
              </a:solidFill>
              <a:latin typeface="Calibri" panose="020F0502020204030204"/>
            </a:endParaRPr>
          </a:p>
        </p:txBody>
      </p:sp>
      <p:sp>
        <p:nvSpPr>
          <p:cNvPr id="6" name="Text 4"/>
          <p:cNvSpPr/>
          <p:nvPr/>
        </p:nvSpPr>
        <p:spPr>
          <a:xfrm>
            <a:off x="652708" y="2221566"/>
            <a:ext cx="3371255" cy="639961"/>
          </a:xfrm>
          <a:prstGeom prst="rect">
            <a:avLst/>
          </a:prstGeom>
          <a:noFill/>
          <a:ln/>
        </p:spPr>
        <p:txBody>
          <a:bodyPr wrap="square" lIns="0" tIns="0" rIns="0" bIns="0" rtlCol="0" anchor="t"/>
          <a:lstStyle/>
          <a:p>
            <a:pPr algn="just" defTabSz="761970">
              <a:lnSpc>
                <a:spcPts val="1667"/>
              </a:lnSpc>
            </a:pPr>
            <a:r>
              <a:rPr lang="en-US" sz="1333" dirty="0">
                <a:solidFill>
                  <a:srgbClr val="000000"/>
                </a:solidFill>
                <a:latin typeface="Roboto Medium" pitchFamily="34" charset="0"/>
                <a:ea typeface="Roboto Medium" pitchFamily="34" charset="-122"/>
                <a:cs typeface="Roboto Medium" pitchFamily="34" charset="-120"/>
              </a:rPr>
              <a:t>Một ray được định nghĩa bởi một điểm gốc (origin) và một vector hướng (direction). Điểm gốc là nơi ray bắt đầu, và vector hướng xác định đường đi của nó.</a:t>
            </a:r>
            <a:endParaRPr lang="en-US" sz="1333" dirty="0">
              <a:solidFill>
                <a:prstClr val="black"/>
              </a:solidFill>
              <a:latin typeface="Calibri" panose="020F0502020204030204"/>
            </a:endParaRPr>
          </a:p>
        </p:txBody>
      </p:sp>
      <p:sp>
        <p:nvSpPr>
          <p:cNvPr id="7" name="Shape 5"/>
          <p:cNvSpPr/>
          <p:nvPr/>
        </p:nvSpPr>
        <p:spPr>
          <a:xfrm>
            <a:off x="4249984" y="1871521"/>
            <a:ext cx="3610074" cy="1399481"/>
          </a:xfrm>
          <a:prstGeom prst="roundRect">
            <a:avLst>
              <a:gd name="adj" fmla="val 3387"/>
            </a:avLst>
          </a:prstGeom>
          <a:solidFill>
            <a:srgbClr val="FFFFFF"/>
          </a:solidFill>
          <a:ln w="15240">
            <a:solidFill>
              <a:srgbClr val="E1B6B6"/>
            </a:solidFill>
            <a:prstDash val="solid"/>
          </a:ln>
        </p:spPr>
      </p:sp>
      <p:sp>
        <p:nvSpPr>
          <p:cNvPr id="8" name="Text 6"/>
          <p:cNvSpPr/>
          <p:nvPr/>
        </p:nvSpPr>
        <p:spPr>
          <a:xfrm>
            <a:off x="5223220" y="1990882"/>
            <a:ext cx="1663601" cy="166688"/>
          </a:xfrm>
          <a:prstGeom prst="rect">
            <a:avLst/>
          </a:prstGeom>
          <a:noFill/>
          <a:ln/>
        </p:spPr>
        <p:txBody>
          <a:bodyPr wrap="none" lIns="0" tIns="0" rIns="0" bIns="0" rtlCol="0" anchor="t"/>
          <a:lstStyle/>
          <a:p>
            <a:pPr algn="just" defTabSz="761970">
              <a:lnSpc>
                <a:spcPts val="1292"/>
              </a:lnSpc>
            </a:pPr>
            <a:r>
              <a:rPr lang="en-US" sz="1333" b="1" dirty="0">
                <a:solidFill>
                  <a:srgbClr val="000000"/>
                </a:solidFill>
                <a:latin typeface="Montserrat Black" pitchFamily="34" charset="0"/>
                <a:ea typeface="Montserrat Black" pitchFamily="34" charset="-122"/>
                <a:cs typeface="Montserrat Black" pitchFamily="34" charset="-120"/>
              </a:rPr>
              <a:t>Ứng Dụng: Ray Tracing</a:t>
            </a:r>
            <a:endParaRPr lang="en-US" sz="1333" dirty="0">
              <a:solidFill>
                <a:prstClr val="black"/>
              </a:solidFill>
              <a:latin typeface="Calibri" panose="020F0502020204030204"/>
            </a:endParaRPr>
          </a:p>
        </p:txBody>
      </p:sp>
      <p:sp>
        <p:nvSpPr>
          <p:cNvPr id="9" name="Text 7"/>
          <p:cNvSpPr/>
          <p:nvPr/>
        </p:nvSpPr>
        <p:spPr>
          <a:xfrm>
            <a:off x="4369344" y="2221565"/>
            <a:ext cx="3371354" cy="853282"/>
          </a:xfrm>
          <a:prstGeom prst="rect">
            <a:avLst/>
          </a:prstGeom>
          <a:noFill/>
          <a:ln/>
        </p:spPr>
        <p:txBody>
          <a:bodyPr wrap="square" lIns="0" tIns="0" rIns="0" bIns="0" rtlCol="0" anchor="t"/>
          <a:lstStyle/>
          <a:p>
            <a:pPr algn="just" defTabSz="761970">
              <a:lnSpc>
                <a:spcPts val="1667"/>
              </a:lnSpc>
            </a:pPr>
            <a:r>
              <a:rPr lang="en-US" sz="1333" dirty="0">
                <a:solidFill>
                  <a:srgbClr val="000000"/>
                </a:solidFill>
                <a:latin typeface="Roboto Medium" pitchFamily="34" charset="0"/>
                <a:ea typeface="Roboto Medium" pitchFamily="34" charset="-122"/>
                <a:cs typeface="Roboto Medium" pitchFamily="34" charset="-120"/>
              </a:rPr>
              <a:t>Trong kỹ thuật ray tracing, hàng triệu ray được bắn từ camera vào cảnh để mô phỏng đường đi của ánh sáng, tạo ra hình ảnh siêu thực với phản xạ, khúc xạ và bóng đổ chính xác.</a:t>
            </a:r>
            <a:endParaRPr lang="en-US" sz="1333" dirty="0">
              <a:solidFill>
                <a:prstClr val="black"/>
              </a:solidFill>
              <a:latin typeface="Calibri" panose="020F0502020204030204"/>
            </a:endParaRPr>
          </a:p>
        </p:txBody>
      </p:sp>
      <p:sp>
        <p:nvSpPr>
          <p:cNvPr id="10" name="Shape 8"/>
          <p:cNvSpPr/>
          <p:nvPr/>
        </p:nvSpPr>
        <p:spPr>
          <a:xfrm>
            <a:off x="7966718" y="1871521"/>
            <a:ext cx="3610074" cy="1399481"/>
          </a:xfrm>
          <a:prstGeom prst="roundRect">
            <a:avLst>
              <a:gd name="adj" fmla="val 3387"/>
            </a:avLst>
          </a:prstGeom>
          <a:solidFill>
            <a:srgbClr val="FFFFFF"/>
          </a:solidFill>
          <a:ln w="15240">
            <a:solidFill>
              <a:srgbClr val="E1B6B6"/>
            </a:solidFill>
            <a:prstDash val="solid"/>
          </a:ln>
        </p:spPr>
      </p:sp>
      <p:sp>
        <p:nvSpPr>
          <p:cNvPr id="11" name="Text 9"/>
          <p:cNvSpPr/>
          <p:nvPr/>
        </p:nvSpPr>
        <p:spPr>
          <a:xfrm>
            <a:off x="8679406" y="1990882"/>
            <a:ext cx="2184698" cy="166688"/>
          </a:xfrm>
          <a:prstGeom prst="rect">
            <a:avLst/>
          </a:prstGeom>
          <a:noFill/>
          <a:ln/>
        </p:spPr>
        <p:txBody>
          <a:bodyPr wrap="none" lIns="0" tIns="0" rIns="0" bIns="0" rtlCol="0" anchor="t"/>
          <a:lstStyle/>
          <a:p>
            <a:pPr algn="just" defTabSz="761970">
              <a:lnSpc>
                <a:spcPts val="1292"/>
              </a:lnSpc>
            </a:pPr>
            <a:r>
              <a:rPr lang="en-US" sz="1333" b="1" dirty="0">
                <a:solidFill>
                  <a:srgbClr val="000000"/>
                </a:solidFill>
                <a:latin typeface="Montserrat Black" pitchFamily="34" charset="0"/>
                <a:ea typeface="Montserrat Black" pitchFamily="34" charset="-122"/>
                <a:cs typeface="Montserrat Black" pitchFamily="34" charset="-120"/>
              </a:rPr>
              <a:t>Ứng Dụng: Collision Detection</a:t>
            </a:r>
            <a:endParaRPr lang="en-US" sz="1333" dirty="0">
              <a:solidFill>
                <a:prstClr val="black"/>
              </a:solidFill>
              <a:latin typeface="Calibri" panose="020F0502020204030204"/>
            </a:endParaRPr>
          </a:p>
        </p:txBody>
      </p:sp>
      <p:sp>
        <p:nvSpPr>
          <p:cNvPr id="12" name="Text 10"/>
          <p:cNvSpPr/>
          <p:nvPr/>
        </p:nvSpPr>
        <p:spPr>
          <a:xfrm>
            <a:off x="8086078" y="2221566"/>
            <a:ext cx="3371354" cy="639961"/>
          </a:xfrm>
          <a:prstGeom prst="rect">
            <a:avLst/>
          </a:prstGeom>
          <a:noFill/>
          <a:ln/>
        </p:spPr>
        <p:txBody>
          <a:bodyPr wrap="square" lIns="0" tIns="0" rIns="0" bIns="0" rtlCol="0" anchor="t"/>
          <a:lstStyle/>
          <a:p>
            <a:pPr algn="just" defTabSz="761970">
              <a:lnSpc>
                <a:spcPts val="1667"/>
              </a:lnSpc>
            </a:pPr>
            <a:r>
              <a:rPr lang="en-US" sz="1333" dirty="0">
                <a:solidFill>
                  <a:srgbClr val="000000"/>
                </a:solidFill>
                <a:latin typeface="Roboto Medium" pitchFamily="34" charset="0"/>
                <a:ea typeface="Roboto Medium" pitchFamily="34" charset="-122"/>
                <a:cs typeface="Roboto Medium" pitchFamily="34" charset="-120"/>
              </a:rPr>
              <a:t>Ray casting được dùng để kiểm tra va chạm. Ví dụ, một ray có thể được bắn từ súng để xem nó có va chạm với đối tượng nào không.</a:t>
            </a:r>
            <a:endParaRPr lang="en-US" sz="1333" dirty="0">
              <a:solidFill>
                <a:prstClr val="black"/>
              </a:solidFill>
              <a:latin typeface="Calibri" panose="020F0502020204030204"/>
            </a:endParaRPr>
          </a:p>
        </p:txBody>
      </p:sp>
      <p:sp>
        <p:nvSpPr>
          <p:cNvPr id="13" name="Shape 11"/>
          <p:cNvSpPr/>
          <p:nvPr/>
        </p:nvSpPr>
        <p:spPr>
          <a:xfrm>
            <a:off x="533348" y="3491942"/>
            <a:ext cx="11043444" cy="805358"/>
          </a:xfrm>
          <a:prstGeom prst="roundRect">
            <a:avLst>
              <a:gd name="adj" fmla="val 6562"/>
            </a:avLst>
          </a:prstGeom>
          <a:solidFill>
            <a:srgbClr val="FFFFFF"/>
          </a:solidFill>
          <a:ln w="15240">
            <a:solidFill>
              <a:srgbClr val="E1B6B6"/>
            </a:solidFill>
            <a:prstDash val="solid"/>
          </a:ln>
        </p:spPr>
      </p:sp>
      <p:sp>
        <p:nvSpPr>
          <p:cNvPr id="14" name="Text 12"/>
          <p:cNvSpPr/>
          <p:nvPr/>
        </p:nvSpPr>
        <p:spPr>
          <a:xfrm>
            <a:off x="5159223" y="3611302"/>
            <a:ext cx="1791593" cy="166688"/>
          </a:xfrm>
          <a:prstGeom prst="rect">
            <a:avLst/>
          </a:prstGeom>
          <a:noFill/>
          <a:ln/>
        </p:spPr>
        <p:txBody>
          <a:bodyPr wrap="none" lIns="0" tIns="0" rIns="0" bIns="0" rtlCol="0" anchor="t"/>
          <a:lstStyle/>
          <a:p>
            <a:pPr algn="ctr" defTabSz="761970">
              <a:lnSpc>
                <a:spcPts val="1292"/>
              </a:lnSpc>
            </a:pPr>
            <a:r>
              <a:rPr lang="en-US" sz="1333" b="1" dirty="0">
                <a:solidFill>
                  <a:srgbClr val="000000"/>
                </a:solidFill>
                <a:latin typeface="Montserrat Black" pitchFamily="34" charset="0"/>
                <a:ea typeface="Montserrat Black" pitchFamily="34" charset="-122"/>
                <a:cs typeface="Montserrat Black" pitchFamily="34" charset="-120"/>
              </a:rPr>
              <a:t>Ứng Dụng: Visibility Test</a:t>
            </a:r>
            <a:endParaRPr lang="en-US" sz="1333" dirty="0">
              <a:solidFill>
                <a:prstClr val="black"/>
              </a:solidFill>
              <a:latin typeface="Calibri" panose="020F0502020204030204"/>
            </a:endParaRPr>
          </a:p>
        </p:txBody>
      </p:sp>
      <p:sp>
        <p:nvSpPr>
          <p:cNvPr id="15" name="Text 13"/>
          <p:cNvSpPr/>
          <p:nvPr/>
        </p:nvSpPr>
        <p:spPr>
          <a:xfrm>
            <a:off x="652708" y="3841985"/>
            <a:ext cx="10804723" cy="213320"/>
          </a:xfrm>
          <a:prstGeom prst="rect">
            <a:avLst/>
          </a:prstGeom>
          <a:noFill/>
          <a:ln/>
        </p:spPr>
        <p:txBody>
          <a:bodyPr wrap="none" lIns="0" tIns="0" rIns="0" bIns="0" rtlCol="0" anchor="t"/>
          <a:lstStyle/>
          <a:p>
            <a:pPr algn="just" defTabSz="761970">
              <a:lnSpc>
                <a:spcPts val="1667"/>
              </a:lnSpc>
            </a:pPr>
            <a:r>
              <a:rPr lang="en-US" sz="1333" dirty="0">
                <a:solidFill>
                  <a:srgbClr val="000000"/>
                </a:solidFill>
                <a:latin typeface="Roboto Medium" pitchFamily="34" charset="0"/>
                <a:ea typeface="Roboto Medium" pitchFamily="34" charset="-122"/>
                <a:cs typeface="Roboto Medium" pitchFamily="34" charset="-120"/>
              </a:rPr>
              <a:t>Ray giúp xác định khả năng nhìn thấy (line of sight) giữa hai điểm. </a:t>
            </a:r>
            <a:r>
              <a:rPr lang="en-US" sz="1333" dirty="0" err="1">
                <a:solidFill>
                  <a:srgbClr val="000000"/>
                </a:solidFill>
                <a:latin typeface="Roboto Medium" pitchFamily="34" charset="0"/>
                <a:ea typeface="Roboto Medium" pitchFamily="34" charset="-122"/>
                <a:cs typeface="Roboto Medium" pitchFamily="34" charset="-120"/>
              </a:rPr>
              <a:t>Nó</a:t>
            </a:r>
            <a:r>
              <a:rPr lang="en-US" sz="1333" dirty="0">
                <a:solidFill>
                  <a:srgbClr val="000000"/>
                </a:solidFill>
                <a:latin typeface="Roboto Medium" pitchFamily="34" charset="0"/>
                <a:ea typeface="Roboto Medium" pitchFamily="34" charset="-122"/>
                <a:cs typeface="Roboto Medium" pitchFamily="34" charset="-120"/>
              </a:rPr>
              <a:t> có thể được sử dụng để kiểm tra xem một vật thể có bị vật </a:t>
            </a:r>
            <a:r>
              <a:rPr lang="en-US" sz="1333" dirty="0" err="1">
                <a:solidFill>
                  <a:srgbClr val="000000"/>
                </a:solidFill>
                <a:latin typeface="Roboto Medium" pitchFamily="34" charset="0"/>
                <a:ea typeface="Roboto Medium" pitchFamily="34" charset="-122"/>
                <a:cs typeface="Roboto Medium" pitchFamily="34" charset="-120"/>
              </a:rPr>
              <a:t>thể</a:t>
            </a:r>
            <a:r>
              <a:rPr lang="en-US" sz="1333" dirty="0">
                <a:solidFill>
                  <a:srgbClr val="000000"/>
                </a:solidFill>
                <a:latin typeface="Roboto Medium" pitchFamily="34" charset="0"/>
                <a:ea typeface="Roboto Medium" pitchFamily="34" charset="-122"/>
                <a:cs typeface="Roboto Medium" pitchFamily="34" charset="-120"/>
              </a:rPr>
              <a:t> </a:t>
            </a:r>
          </a:p>
          <a:p>
            <a:pPr algn="just" defTabSz="761970">
              <a:lnSpc>
                <a:spcPts val="1667"/>
              </a:lnSpc>
            </a:pPr>
            <a:r>
              <a:rPr lang="en-US" sz="1333" dirty="0" err="1">
                <a:solidFill>
                  <a:srgbClr val="000000"/>
                </a:solidFill>
                <a:latin typeface="Roboto Medium" pitchFamily="34" charset="0"/>
                <a:ea typeface="Roboto Medium" pitchFamily="34" charset="-122"/>
                <a:cs typeface="Roboto Medium" pitchFamily="34" charset="-120"/>
              </a:rPr>
              <a:t>khác</a:t>
            </a:r>
            <a:r>
              <a:rPr lang="en-US" sz="1333" dirty="0">
                <a:solidFill>
                  <a:srgbClr val="000000"/>
                </a:solidFill>
                <a:latin typeface="Roboto Medium" pitchFamily="34" charset="0"/>
                <a:ea typeface="Roboto Medium" pitchFamily="34" charset="-122"/>
                <a:cs typeface="Roboto Medium" pitchFamily="34" charset="-120"/>
              </a:rPr>
              <a:t> che khuất hay không.</a:t>
            </a:r>
            <a:endParaRPr lang="en-US" sz="1333" dirty="0">
              <a:solidFill>
                <a:prstClr val="black"/>
              </a:solidFill>
              <a:latin typeface="Calibri" panose="020F0502020204030204"/>
            </a:endParaRPr>
          </a:p>
        </p:txBody>
      </p:sp>
      <p:sp>
        <p:nvSpPr>
          <p:cNvPr id="16" name="Text 14"/>
          <p:cNvSpPr/>
          <p:nvPr/>
        </p:nvSpPr>
        <p:spPr>
          <a:xfrm>
            <a:off x="533399" y="4393398"/>
            <a:ext cx="1600002" cy="200025"/>
          </a:xfrm>
          <a:prstGeom prst="rect">
            <a:avLst/>
          </a:prstGeom>
          <a:noFill/>
          <a:ln/>
        </p:spPr>
        <p:txBody>
          <a:bodyPr wrap="none" lIns="0" tIns="0" rIns="0" bIns="0" rtlCol="0" anchor="t"/>
          <a:lstStyle/>
          <a:p>
            <a:pPr defTabSz="761970">
              <a:lnSpc>
                <a:spcPts val="1542"/>
              </a:lnSpc>
            </a:pPr>
            <a:r>
              <a:rPr lang="en-US" sz="1250" b="1" dirty="0" err="1">
                <a:solidFill>
                  <a:srgbClr val="1F497D"/>
                </a:solidFill>
                <a:latin typeface="Montserrat Black" pitchFamily="34" charset="0"/>
                <a:ea typeface="Montserrat Black" pitchFamily="34" charset="-122"/>
                <a:cs typeface="Montserrat Black" pitchFamily="34" charset="-120"/>
              </a:rPr>
              <a:t>Ví</a:t>
            </a:r>
            <a:r>
              <a:rPr lang="en-US" sz="1250" b="1" dirty="0">
                <a:solidFill>
                  <a:srgbClr val="1F497D"/>
                </a:solidFill>
                <a:latin typeface="Montserrat Black" pitchFamily="34" charset="0"/>
                <a:ea typeface="Montserrat Black" pitchFamily="34" charset="-122"/>
                <a:cs typeface="Montserrat Black" pitchFamily="34" charset="-120"/>
              </a:rPr>
              <a:t> </a:t>
            </a:r>
            <a:r>
              <a:rPr lang="en-US" sz="1250" b="1" dirty="0" err="1">
                <a:solidFill>
                  <a:srgbClr val="1F497D"/>
                </a:solidFill>
                <a:latin typeface="Montserrat Black" pitchFamily="34" charset="0"/>
                <a:ea typeface="Montserrat Black" pitchFamily="34" charset="-122"/>
                <a:cs typeface="Montserrat Black" pitchFamily="34" charset="-120"/>
              </a:rPr>
              <a:t>dụ</a:t>
            </a:r>
            <a:r>
              <a:rPr lang="en-US" sz="1250" b="1" dirty="0">
                <a:solidFill>
                  <a:srgbClr val="1F497D"/>
                </a:solidFill>
                <a:latin typeface="Montserrat Black" pitchFamily="34" charset="0"/>
                <a:ea typeface="Montserrat Black" pitchFamily="34" charset="-122"/>
                <a:cs typeface="Montserrat Black" pitchFamily="34" charset="-120"/>
              </a:rPr>
              <a:t> </a:t>
            </a:r>
            <a:r>
              <a:rPr lang="en-US" sz="1250" b="1" dirty="0" err="1">
                <a:solidFill>
                  <a:srgbClr val="1F497D"/>
                </a:solidFill>
                <a:latin typeface="Montserrat Black" pitchFamily="34" charset="0"/>
                <a:ea typeface="Montserrat Black" pitchFamily="34" charset="-122"/>
                <a:cs typeface="Montserrat Black" pitchFamily="34" charset="-120"/>
              </a:rPr>
              <a:t>minh</a:t>
            </a:r>
            <a:r>
              <a:rPr lang="en-US" sz="1250" b="1" dirty="0">
                <a:solidFill>
                  <a:srgbClr val="1F497D"/>
                </a:solidFill>
                <a:latin typeface="Montserrat Black" pitchFamily="34" charset="0"/>
                <a:ea typeface="Montserrat Black" pitchFamily="34" charset="-122"/>
                <a:cs typeface="Montserrat Black" pitchFamily="34" charset="-120"/>
              </a:rPr>
              <a:t> </a:t>
            </a:r>
            <a:r>
              <a:rPr lang="en-US" sz="1250" b="1" dirty="0" err="1">
                <a:solidFill>
                  <a:srgbClr val="1F497D"/>
                </a:solidFill>
                <a:latin typeface="Montserrat Black" pitchFamily="34" charset="0"/>
                <a:ea typeface="Montserrat Black" pitchFamily="34" charset="-122"/>
                <a:cs typeface="Montserrat Black" pitchFamily="34" charset="-120"/>
              </a:rPr>
              <a:t>họa</a:t>
            </a:r>
            <a:endParaRPr lang="en-US" sz="1250" dirty="0">
              <a:solidFill>
                <a:prstClr val="black"/>
              </a:solidFill>
              <a:latin typeface="Calibri" panose="020F0502020204030204"/>
            </a:endParaRPr>
          </a:p>
        </p:txBody>
      </p:sp>
      <p:sp>
        <p:nvSpPr>
          <p:cNvPr id="17" name="Text 15"/>
          <p:cNvSpPr/>
          <p:nvPr/>
        </p:nvSpPr>
        <p:spPr>
          <a:xfrm>
            <a:off x="533400" y="4753363"/>
            <a:ext cx="11043444" cy="213320"/>
          </a:xfrm>
          <a:prstGeom prst="rect">
            <a:avLst/>
          </a:prstGeom>
          <a:noFill/>
          <a:ln/>
        </p:spPr>
        <p:txBody>
          <a:bodyPr wrap="none" lIns="0" tIns="0" rIns="0" bIns="0" rtlCol="0" anchor="t"/>
          <a:lstStyle/>
          <a:p>
            <a:pPr marL="285739" indent="-285739" defTabSz="761970">
              <a:lnSpc>
                <a:spcPts val="1333"/>
              </a:lnSpc>
              <a:buSzPct val="100000"/>
              <a:buFontTx/>
              <a:buChar char="•"/>
            </a:pPr>
            <a:r>
              <a:rPr lang="en-US" sz="1333" dirty="0">
                <a:solidFill>
                  <a:srgbClr val="000000"/>
                </a:solidFill>
                <a:latin typeface="Roboto Medium" pitchFamily="34" charset="0"/>
                <a:ea typeface="Roboto Medium" pitchFamily="34" charset="-122"/>
                <a:cs typeface="Roboto Medium" pitchFamily="34" charset="-120"/>
              </a:rPr>
              <a:t>Click chuột → bắn ray: Khi người dùng click chuột vào màn hình, một ray được bắn từ vị trí camera qua điểm click để xác định đối tượng </a:t>
            </a:r>
            <a:r>
              <a:rPr lang="en-US" sz="1333" dirty="0" err="1">
                <a:solidFill>
                  <a:srgbClr val="000000"/>
                </a:solidFill>
                <a:latin typeface="Roboto Medium" pitchFamily="34" charset="0"/>
                <a:ea typeface="Roboto Medium" pitchFamily="34" charset="-122"/>
                <a:cs typeface="Roboto Medium" pitchFamily="34" charset="-120"/>
              </a:rPr>
              <a:t>nào</a:t>
            </a:r>
            <a:r>
              <a:rPr lang="en-US" sz="1333" dirty="0">
                <a:solidFill>
                  <a:srgbClr val="000000"/>
                </a:solidFill>
                <a:latin typeface="Roboto Medium" pitchFamily="34" charset="0"/>
                <a:ea typeface="Roboto Medium" pitchFamily="34" charset="-122"/>
                <a:cs typeface="Roboto Medium" pitchFamily="34" charset="-120"/>
              </a:rPr>
              <a:t> </a:t>
            </a:r>
            <a:br>
              <a:rPr lang="en-US" sz="1333" dirty="0">
                <a:solidFill>
                  <a:srgbClr val="000000"/>
                </a:solidFill>
                <a:latin typeface="Roboto Medium" pitchFamily="34" charset="0"/>
                <a:ea typeface="Roboto Medium" pitchFamily="34" charset="-122"/>
                <a:cs typeface="Roboto Medium" pitchFamily="34" charset="-120"/>
              </a:rPr>
            </a:br>
            <a:r>
              <a:rPr lang="en-US" sz="1333" dirty="0" err="1">
                <a:solidFill>
                  <a:srgbClr val="000000"/>
                </a:solidFill>
                <a:latin typeface="Roboto Medium" pitchFamily="34" charset="0"/>
                <a:ea typeface="Roboto Medium" pitchFamily="34" charset="-122"/>
                <a:cs typeface="Roboto Medium" pitchFamily="34" charset="-120"/>
              </a:rPr>
              <a:t>đang</a:t>
            </a:r>
            <a:r>
              <a:rPr lang="en-US" sz="1333" dirty="0">
                <a:solidFill>
                  <a:srgbClr val="000000"/>
                </a:solidFill>
                <a:latin typeface="Roboto Medium" pitchFamily="34" charset="0"/>
                <a:ea typeface="Roboto Medium" pitchFamily="34" charset="-122"/>
                <a:cs typeface="Roboto Medium" pitchFamily="34" charset="-120"/>
              </a:rPr>
              <a:t> được chọn.</a:t>
            </a:r>
            <a:endParaRPr lang="en-US" sz="1333" dirty="0">
              <a:solidFill>
                <a:prstClr val="black"/>
              </a:solidFill>
              <a:latin typeface="Calibri" panose="020F0502020204030204"/>
            </a:endParaRPr>
          </a:p>
        </p:txBody>
      </p:sp>
      <p:sp>
        <p:nvSpPr>
          <p:cNvPr id="18" name="Text 16"/>
          <p:cNvSpPr/>
          <p:nvPr/>
        </p:nvSpPr>
        <p:spPr>
          <a:xfrm>
            <a:off x="533400" y="5181081"/>
            <a:ext cx="11043444" cy="213320"/>
          </a:xfrm>
          <a:prstGeom prst="rect">
            <a:avLst/>
          </a:prstGeom>
          <a:noFill/>
          <a:ln/>
        </p:spPr>
        <p:txBody>
          <a:bodyPr wrap="none" lIns="0" tIns="0" rIns="0" bIns="0" rtlCol="0" anchor="t"/>
          <a:lstStyle/>
          <a:p>
            <a:pPr marL="285739" indent="-285739" defTabSz="761970">
              <a:lnSpc>
                <a:spcPts val="1333"/>
              </a:lnSpc>
              <a:buSzPct val="100000"/>
              <a:buFontTx/>
              <a:buChar char="•"/>
            </a:pPr>
            <a:r>
              <a:rPr lang="en-US" sz="1333" dirty="0">
                <a:solidFill>
                  <a:srgbClr val="000000"/>
                </a:solidFill>
                <a:latin typeface="Roboto Medium" pitchFamily="34" charset="0"/>
                <a:ea typeface="Roboto Medium" pitchFamily="34" charset="-122"/>
                <a:cs typeface="Roboto Medium" pitchFamily="34" charset="-120"/>
              </a:rPr>
              <a:t>Ray va chạm vật thể: Ray này sẽ tính toán điểm giao cắt đầu tiên với một vật thể trong thế giới 3D, trả về thông tin về vật thể đó và vị trí va chạm.</a:t>
            </a:r>
            <a:endParaRPr lang="en-US" sz="1333" dirty="0">
              <a:solidFill>
                <a:prstClr val="black"/>
              </a:solidFill>
              <a:latin typeface="Calibri" panose="020F0502020204030204"/>
            </a:endParaRPr>
          </a:p>
        </p:txBody>
      </p:sp>
      <p:sp>
        <p:nvSpPr>
          <p:cNvPr id="19" name="Text 17"/>
          <p:cNvSpPr/>
          <p:nvPr/>
        </p:nvSpPr>
        <p:spPr>
          <a:xfrm>
            <a:off x="533399" y="5556921"/>
            <a:ext cx="1667470" cy="200025"/>
          </a:xfrm>
          <a:prstGeom prst="rect">
            <a:avLst/>
          </a:prstGeom>
          <a:noFill/>
          <a:ln/>
        </p:spPr>
        <p:txBody>
          <a:bodyPr wrap="none" lIns="0" tIns="0" rIns="0" bIns="0" rtlCol="0" anchor="t"/>
          <a:lstStyle/>
          <a:p>
            <a:pPr defTabSz="761970">
              <a:lnSpc>
                <a:spcPts val="1542"/>
              </a:lnSpc>
            </a:pPr>
            <a:r>
              <a:rPr lang="en-US" sz="1250" b="1" dirty="0">
                <a:solidFill>
                  <a:srgbClr val="1F497D"/>
                </a:solidFill>
                <a:latin typeface="Montserrat Black" pitchFamily="34" charset="0"/>
                <a:ea typeface="Montserrat Black" pitchFamily="34" charset="-122"/>
                <a:cs typeface="Montserrat Black" pitchFamily="34" charset="-120"/>
              </a:rPr>
              <a:t>Câu Hỏi </a:t>
            </a:r>
            <a:r>
              <a:rPr lang="en-US" sz="1250" b="1" dirty="0" err="1">
                <a:solidFill>
                  <a:srgbClr val="1F497D"/>
                </a:solidFill>
                <a:latin typeface="Montserrat Black" pitchFamily="34" charset="0"/>
                <a:ea typeface="Montserrat Black" pitchFamily="34" charset="-122"/>
                <a:cs typeface="Montserrat Black" pitchFamily="34" charset="-120"/>
              </a:rPr>
              <a:t>Thảo</a:t>
            </a:r>
            <a:r>
              <a:rPr lang="en-US" sz="1250" b="1" dirty="0">
                <a:solidFill>
                  <a:srgbClr val="1F497D"/>
                </a:solidFill>
                <a:latin typeface="Montserrat Black" pitchFamily="34" charset="0"/>
                <a:ea typeface="Montserrat Black" pitchFamily="34" charset="-122"/>
                <a:cs typeface="Montserrat Black" pitchFamily="34" charset="-120"/>
              </a:rPr>
              <a:t> </a:t>
            </a:r>
            <a:r>
              <a:rPr lang="en-US" sz="1250" b="1" dirty="0" err="1">
                <a:solidFill>
                  <a:srgbClr val="1F497D"/>
                </a:solidFill>
                <a:latin typeface="Montserrat Black" pitchFamily="34" charset="0"/>
                <a:ea typeface="Montserrat Black" pitchFamily="34" charset="-122"/>
                <a:cs typeface="Montserrat Black" pitchFamily="34" charset="-120"/>
              </a:rPr>
              <a:t>Luận</a:t>
            </a:r>
            <a:endParaRPr lang="en-US" sz="1250" dirty="0">
              <a:solidFill>
                <a:prstClr val="black"/>
              </a:solidFill>
              <a:latin typeface="Calibri" panose="020F0502020204030204"/>
            </a:endParaRPr>
          </a:p>
        </p:txBody>
      </p:sp>
      <p:sp>
        <p:nvSpPr>
          <p:cNvPr id="20" name="Text 18"/>
          <p:cNvSpPr/>
          <p:nvPr/>
        </p:nvSpPr>
        <p:spPr>
          <a:xfrm>
            <a:off x="2174281" y="5330243"/>
            <a:ext cx="11043444" cy="213320"/>
          </a:xfrm>
          <a:prstGeom prst="rect">
            <a:avLst/>
          </a:prstGeom>
          <a:noFill/>
          <a:ln/>
        </p:spPr>
        <p:txBody>
          <a:bodyPr wrap="none" lIns="0" tIns="0" rIns="0" bIns="0" rtlCol="0" anchor="t"/>
          <a:lstStyle/>
          <a:p>
            <a:pPr defTabSz="761970">
              <a:lnSpc>
                <a:spcPts val="1667"/>
              </a:lnSpc>
            </a:pPr>
            <a:r>
              <a:rPr lang="en-US" sz="1333" dirty="0">
                <a:solidFill>
                  <a:srgbClr val="000000"/>
                </a:solidFill>
                <a:latin typeface="Roboto Medium" pitchFamily="34" charset="0"/>
                <a:ea typeface="Roboto Medium" pitchFamily="34" charset="-122"/>
                <a:cs typeface="Roboto Medium" pitchFamily="34" charset="-120"/>
              </a:rPr>
              <a:t>❓ Ray khác gì vector?</a:t>
            </a:r>
            <a:endParaRPr lang="en-US" sz="1333" dirty="0">
              <a:solidFill>
                <a:prstClr val="black"/>
              </a:solidFill>
              <a:latin typeface="Calibri" panose="020F0502020204030204"/>
            </a:endParaRPr>
          </a:p>
        </p:txBody>
      </p:sp>
      <p:sp>
        <p:nvSpPr>
          <p:cNvPr id="21" name="Shape 19"/>
          <p:cNvSpPr/>
          <p:nvPr/>
        </p:nvSpPr>
        <p:spPr>
          <a:xfrm>
            <a:off x="533348" y="5836280"/>
            <a:ext cx="11043444" cy="495796"/>
          </a:xfrm>
          <a:prstGeom prst="roundRect">
            <a:avLst>
              <a:gd name="adj" fmla="val 9036"/>
            </a:avLst>
          </a:prstGeom>
          <a:solidFill>
            <a:srgbClr val="F9B8B8"/>
          </a:solidFill>
          <a:ln/>
        </p:spPr>
      </p:sp>
      <p:pic>
        <p:nvPicPr>
          <p:cNvPr id="22" name="Image 0" descr="preencoded.png"/>
          <p:cNvPicPr>
            <a:picLocks noChangeAspect="1"/>
          </p:cNvPicPr>
          <p:nvPr/>
        </p:nvPicPr>
        <p:blipFill>
          <a:blip r:embed="rId3"/>
          <a:stretch>
            <a:fillRect/>
          </a:stretch>
        </p:blipFill>
        <p:spPr>
          <a:xfrm>
            <a:off x="640008" y="5994949"/>
            <a:ext cx="166588" cy="133251"/>
          </a:xfrm>
          <a:prstGeom prst="rect">
            <a:avLst/>
          </a:prstGeom>
        </p:spPr>
      </p:pic>
      <p:sp>
        <p:nvSpPr>
          <p:cNvPr id="23" name="Text 20"/>
          <p:cNvSpPr/>
          <p:nvPr/>
        </p:nvSpPr>
        <p:spPr>
          <a:xfrm>
            <a:off x="913256" y="5969531"/>
            <a:ext cx="10556875" cy="213320"/>
          </a:xfrm>
          <a:prstGeom prst="rect">
            <a:avLst/>
          </a:prstGeom>
          <a:noFill/>
          <a:ln/>
        </p:spPr>
        <p:txBody>
          <a:bodyPr wrap="none" lIns="0" tIns="0" rIns="0" bIns="0" rtlCol="0" anchor="t"/>
          <a:lstStyle/>
          <a:p>
            <a:pPr defTabSz="761970">
              <a:lnSpc>
                <a:spcPts val="1667"/>
              </a:lnSpc>
            </a:pPr>
            <a:r>
              <a:rPr lang="en-US" sz="1333" dirty="0">
                <a:solidFill>
                  <a:srgbClr val="000000"/>
                </a:solidFill>
                <a:latin typeface="Roboto Medium" pitchFamily="34" charset="0"/>
                <a:ea typeface="Roboto Medium" pitchFamily="34" charset="-122"/>
                <a:cs typeface="Roboto Medium" pitchFamily="34" charset="-120"/>
              </a:rPr>
              <a:t>Ray = vector + điểm xuất phát. Rất quan trọng cho tương tác và gameplay logic.</a:t>
            </a:r>
            <a:endParaRPr lang="en-US" sz="1333" dirty="0">
              <a:solidFill>
                <a:prstClr val="black"/>
              </a:solidFill>
              <a:latin typeface="Calibri" panose="020F0502020204030204"/>
            </a:endParaRPr>
          </a:p>
        </p:txBody>
      </p:sp>
    </p:spTree>
    <p:extLst>
      <p:ext uri="{BB962C8B-B14F-4D97-AF65-F5344CB8AC3E}">
        <p14:creationId xmlns:p14="http://schemas.microsoft.com/office/powerpoint/2010/main" val="1782874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9600" y="838200"/>
            <a:ext cx="7581603" cy="443012"/>
          </a:xfrm>
          <a:prstGeom prst="rect">
            <a:avLst/>
          </a:prstGeom>
          <a:noFill/>
          <a:ln/>
        </p:spPr>
        <p:txBody>
          <a:bodyPr wrap="none" lIns="0" tIns="0" rIns="0" bIns="0" rtlCol="0" anchor="t"/>
          <a:lstStyle/>
          <a:p>
            <a:pPr defTabSz="761970">
              <a:lnSpc>
                <a:spcPts val="3458"/>
              </a:lnSpc>
            </a:pPr>
            <a:r>
              <a:rPr lang="en-US" sz="2750" b="1" dirty="0">
                <a:solidFill>
                  <a:srgbClr val="1F497D"/>
                </a:solidFill>
                <a:latin typeface="Montserrat Black" pitchFamily="34" charset="0"/>
                <a:ea typeface="Montserrat Black" pitchFamily="34" charset="-122"/>
                <a:cs typeface="Montserrat Black" pitchFamily="34" charset="-120"/>
              </a:rPr>
              <a:t>PLANE &amp; FRUSTUM – KHÔNG GIAN NHÌN</a:t>
            </a:r>
            <a:endParaRPr lang="en-US" sz="2750" dirty="0">
              <a:solidFill>
                <a:prstClr val="black"/>
              </a:solidFill>
              <a:latin typeface="Calibri" panose="020F0502020204030204"/>
            </a:endParaRPr>
          </a:p>
        </p:txBody>
      </p:sp>
      <p:sp>
        <p:nvSpPr>
          <p:cNvPr id="3" name="Text 1"/>
          <p:cNvSpPr/>
          <p:nvPr/>
        </p:nvSpPr>
        <p:spPr>
          <a:xfrm>
            <a:off x="609600" y="1452761"/>
            <a:ext cx="10869018" cy="566936"/>
          </a:xfrm>
          <a:prstGeom prst="rect">
            <a:avLst/>
          </a:prstGeom>
          <a:noFill/>
          <a:ln/>
        </p:spPr>
        <p:txBody>
          <a:bodyPr wrap="square" lIns="0" tIns="0" rIns="0" bIns="0" rtlCol="0" anchor="t"/>
          <a:lstStyle/>
          <a:p>
            <a:pPr algn="just" defTabSz="761970">
              <a:lnSpc>
                <a:spcPts val="2208"/>
              </a:lnSpc>
            </a:pPr>
            <a:r>
              <a:rPr lang="en-US" sz="1667" dirty="0">
                <a:solidFill>
                  <a:srgbClr val="000000"/>
                </a:solidFill>
                <a:latin typeface="Roboto Medium" pitchFamily="34" charset="0"/>
                <a:ea typeface="Roboto Medium" pitchFamily="34" charset="-122"/>
                <a:cs typeface="Roboto Medium" pitchFamily="34" charset="-120"/>
              </a:rPr>
              <a:t>Trong đồ họa máy tính, việc xác định những gì người chơi nhìn thấy là rất quan trọng để tối ưu hóa hiệu suất và nâng cao trải nghiệm hình ảnh.</a:t>
            </a:r>
            <a:endParaRPr lang="en-US" sz="1667" dirty="0">
              <a:solidFill>
                <a:prstClr val="black"/>
              </a:solidFill>
              <a:latin typeface="Calibri" panose="020F0502020204030204"/>
            </a:endParaRPr>
          </a:p>
        </p:txBody>
      </p:sp>
      <p:sp>
        <p:nvSpPr>
          <p:cNvPr id="4" name="Shape 2"/>
          <p:cNvSpPr/>
          <p:nvPr/>
        </p:nvSpPr>
        <p:spPr>
          <a:xfrm>
            <a:off x="628650" y="2433210"/>
            <a:ext cx="5363667" cy="1432818"/>
          </a:xfrm>
          <a:prstGeom prst="roundRect">
            <a:avLst>
              <a:gd name="adj" fmla="val 6382"/>
            </a:avLst>
          </a:prstGeom>
          <a:solidFill>
            <a:srgbClr val="FFFFFF"/>
          </a:solidFill>
          <a:ln/>
        </p:spPr>
      </p:sp>
      <p:sp>
        <p:nvSpPr>
          <p:cNvPr id="5" name="Shape 3"/>
          <p:cNvSpPr/>
          <p:nvPr/>
        </p:nvSpPr>
        <p:spPr>
          <a:xfrm>
            <a:off x="609600" y="2407264"/>
            <a:ext cx="5363667" cy="76200"/>
          </a:xfrm>
          <a:prstGeom prst="roundRect">
            <a:avLst>
              <a:gd name="adj" fmla="val 78140"/>
            </a:avLst>
          </a:prstGeom>
          <a:solidFill>
            <a:srgbClr val="9B0D0D"/>
          </a:solidFill>
          <a:ln/>
        </p:spPr>
      </p:sp>
      <p:sp>
        <p:nvSpPr>
          <p:cNvPr id="6" name="Shape 4"/>
          <p:cNvSpPr/>
          <p:nvPr/>
        </p:nvSpPr>
        <p:spPr>
          <a:xfrm>
            <a:off x="3078757" y="2213688"/>
            <a:ext cx="425252" cy="425252"/>
          </a:xfrm>
          <a:prstGeom prst="roundRect">
            <a:avLst>
              <a:gd name="adj" fmla="val 179188"/>
            </a:avLst>
          </a:prstGeom>
          <a:solidFill>
            <a:srgbClr val="9B0D0D"/>
          </a:solidFill>
          <a:ln/>
        </p:spPr>
      </p:sp>
      <p:sp>
        <p:nvSpPr>
          <p:cNvPr id="7" name="Text 5"/>
          <p:cNvSpPr/>
          <p:nvPr/>
        </p:nvSpPr>
        <p:spPr>
          <a:xfrm>
            <a:off x="3206353" y="2319951"/>
            <a:ext cx="170061" cy="212626"/>
          </a:xfrm>
          <a:prstGeom prst="rect">
            <a:avLst/>
          </a:prstGeom>
          <a:noFill/>
          <a:ln/>
        </p:spPr>
        <p:txBody>
          <a:bodyPr wrap="none" lIns="0" tIns="0" rIns="0" bIns="0" rtlCol="0" anchor="t"/>
          <a:lstStyle/>
          <a:p>
            <a:pPr defTabSz="761970">
              <a:lnSpc>
                <a:spcPts val="2125"/>
              </a:lnSpc>
            </a:pPr>
            <a:r>
              <a:rPr lang="en-US" sz="1500" b="1" dirty="0">
                <a:solidFill>
                  <a:srgbClr val="FFFFFF"/>
                </a:solidFill>
                <a:latin typeface="Montserrat Black" pitchFamily="34" charset="0"/>
                <a:ea typeface="Montserrat Black" pitchFamily="34" charset="-122"/>
                <a:cs typeface="Montserrat Black" pitchFamily="34" charset="-120"/>
              </a:rPr>
              <a:t>1</a:t>
            </a:r>
            <a:endParaRPr lang="en-US" sz="1500" dirty="0">
              <a:solidFill>
                <a:prstClr val="black"/>
              </a:solidFill>
              <a:latin typeface="Calibri" panose="020F0502020204030204"/>
            </a:endParaRPr>
          </a:p>
        </p:txBody>
      </p:sp>
      <p:sp>
        <p:nvSpPr>
          <p:cNvPr id="8" name="Text 6"/>
          <p:cNvSpPr/>
          <p:nvPr/>
        </p:nvSpPr>
        <p:spPr>
          <a:xfrm>
            <a:off x="770334" y="2780723"/>
            <a:ext cx="2126457" cy="265708"/>
          </a:xfrm>
          <a:prstGeom prst="rect">
            <a:avLst/>
          </a:prstGeom>
          <a:noFill/>
          <a:ln/>
        </p:spPr>
        <p:txBody>
          <a:bodyPr wrap="none" lIns="0" tIns="0" rIns="0" bIns="0" rtlCol="0" anchor="t"/>
          <a:lstStyle/>
          <a:p>
            <a:pPr defTabSz="761970">
              <a:lnSpc>
                <a:spcPts val="2083"/>
              </a:lnSpc>
            </a:pPr>
            <a:r>
              <a:rPr lang="en-US" sz="2000" dirty="0">
                <a:solidFill>
                  <a:srgbClr val="000000"/>
                </a:solidFill>
                <a:latin typeface="Montserrat Black" pitchFamily="34" charset="0"/>
                <a:ea typeface="Montserrat Black" pitchFamily="34" charset="-122"/>
                <a:cs typeface="Montserrat Black" pitchFamily="34" charset="-120"/>
              </a:rPr>
              <a:t>Plane (Mặt phẳng)</a:t>
            </a:r>
            <a:endParaRPr lang="en-US" sz="2000" dirty="0">
              <a:solidFill>
                <a:prstClr val="black"/>
              </a:solidFill>
              <a:latin typeface="Calibri" panose="020F0502020204030204"/>
            </a:endParaRPr>
          </a:p>
        </p:txBody>
      </p:sp>
      <p:sp>
        <p:nvSpPr>
          <p:cNvPr id="9" name="Text 7"/>
          <p:cNvSpPr/>
          <p:nvPr/>
        </p:nvSpPr>
        <p:spPr>
          <a:xfrm>
            <a:off x="770334" y="3131461"/>
            <a:ext cx="5042198" cy="566936"/>
          </a:xfrm>
          <a:prstGeom prst="rect">
            <a:avLst/>
          </a:prstGeom>
          <a:noFill/>
          <a:ln/>
        </p:spPr>
        <p:txBody>
          <a:bodyPr wrap="square" lIns="0" tIns="0" rIns="0" bIns="0" rtlCol="0" anchor="t"/>
          <a:lstStyle/>
          <a:p>
            <a:pPr algn="just" defTabSz="761970">
              <a:lnSpc>
                <a:spcPts val="2208"/>
              </a:lnSpc>
            </a:pPr>
            <a:r>
              <a:rPr lang="en-US" sz="1667" dirty="0">
                <a:solidFill>
                  <a:srgbClr val="000000"/>
                </a:solidFill>
                <a:latin typeface="Roboto Medium" pitchFamily="34" charset="0"/>
                <a:ea typeface="Roboto Medium" pitchFamily="34" charset="-122"/>
                <a:cs typeface="Roboto Medium" pitchFamily="34" charset="-120"/>
              </a:rPr>
              <a:t>Là mặt phẳng trong không gian 3D, dùng để cắt (clipping) và phát hiện va chạm.</a:t>
            </a:r>
            <a:endParaRPr lang="en-US" sz="1667" dirty="0">
              <a:solidFill>
                <a:prstClr val="black"/>
              </a:solidFill>
              <a:latin typeface="Calibri" panose="020F0502020204030204"/>
            </a:endParaRPr>
          </a:p>
        </p:txBody>
      </p:sp>
      <p:sp>
        <p:nvSpPr>
          <p:cNvPr id="10" name="Shape 8"/>
          <p:cNvSpPr/>
          <p:nvPr/>
        </p:nvSpPr>
        <p:spPr>
          <a:xfrm>
            <a:off x="6114950" y="2426314"/>
            <a:ext cx="5363667" cy="1432818"/>
          </a:xfrm>
          <a:prstGeom prst="roundRect">
            <a:avLst>
              <a:gd name="adj" fmla="val 6382"/>
            </a:avLst>
          </a:prstGeom>
          <a:solidFill>
            <a:srgbClr val="FFFFFF"/>
          </a:solidFill>
          <a:ln/>
        </p:spPr>
      </p:sp>
      <p:sp>
        <p:nvSpPr>
          <p:cNvPr id="11" name="Shape 9"/>
          <p:cNvSpPr/>
          <p:nvPr/>
        </p:nvSpPr>
        <p:spPr>
          <a:xfrm>
            <a:off x="6114950" y="2407264"/>
            <a:ext cx="5363667" cy="76200"/>
          </a:xfrm>
          <a:prstGeom prst="roundRect">
            <a:avLst>
              <a:gd name="adj" fmla="val 78140"/>
            </a:avLst>
          </a:prstGeom>
          <a:solidFill>
            <a:srgbClr val="9B0D0D"/>
          </a:solidFill>
          <a:ln/>
        </p:spPr>
      </p:sp>
      <p:sp>
        <p:nvSpPr>
          <p:cNvPr id="12" name="Shape 10"/>
          <p:cNvSpPr/>
          <p:nvPr/>
        </p:nvSpPr>
        <p:spPr>
          <a:xfrm>
            <a:off x="8584108" y="2213688"/>
            <a:ext cx="425252" cy="425252"/>
          </a:xfrm>
          <a:prstGeom prst="roundRect">
            <a:avLst>
              <a:gd name="adj" fmla="val 179188"/>
            </a:avLst>
          </a:prstGeom>
          <a:solidFill>
            <a:srgbClr val="9B0D0D"/>
          </a:solidFill>
          <a:ln/>
        </p:spPr>
      </p:sp>
      <p:sp>
        <p:nvSpPr>
          <p:cNvPr id="13" name="Text 11"/>
          <p:cNvSpPr/>
          <p:nvPr/>
        </p:nvSpPr>
        <p:spPr>
          <a:xfrm>
            <a:off x="8711703" y="2319951"/>
            <a:ext cx="170061" cy="212626"/>
          </a:xfrm>
          <a:prstGeom prst="rect">
            <a:avLst/>
          </a:prstGeom>
          <a:noFill/>
          <a:ln/>
        </p:spPr>
        <p:txBody>
          <a:bodyPr wrap="none" lIns="0" tIns="0" rIns="0" bIns="0" rtlCol="0" anchor="t"/>
          <a:lstStyle/>
          <a:p>
            <a:pPr defTabSz="761970">
              <a:lnSpc>
                <a:spcPts val="2125"/>
              </a:lnSpc>
            </a:pPr>
            <a:r>
              <a:rPr lang="en-US" sz="1500" b="1" dirty="0">
                <a:solidFill>
                  <a:srgbClr val="FFFFFF"/>
                </a:solidFill>
                <a:latin typeface="Montserrat Black" pitchFamily="34" charset="0"/>
                <a:ea typeface="Montserrat Black" pitchFamily="34" charset="-122"/>
                <a:cs typeface="Montserrat Black" pitchFamily="34" charset="-120"/>
              </a:rPr>
              <a:t>2</a:t>
            </a:r>
            <a:endParaRPr lang="en-US" sz="1500" dirty="0">
              <a:solidFill>
                <a:prstClr val="black"/>
              </a:solidFill>
              <a:latin typeface="Calibri" panose="020F0502020204030204"/>
            </a:endParaRPr>
          </a:p>
        </p:txBody>
      </p:sp>
      <p:sp>
        <p:nvSpPr>
          <p:cNvPr id="14" name="Text 12"/>
          <p:cNvSpPr/>
          <p:nvPr/>
        </p:nvSpPr>
        <p:spPr>
          <a:xfrm>
            <a:off x="6275685" y="2780723"/>
            <a:ext cx="3302496" cy="265708"/>
          </a:xfrm>
          <a:prstGeom prst="rect">
            <a:avLst/>
          </a:prstGeom>
          <a:noFill/>
          <a:ln/>
        </p:spPr>
        <p:txBody>
          <a:bodyPr wrap="none" lIns="0" tIns="0" rIns="0" bIns="0" rtlCol="0" anchor="t"/>
          <a:lstStyle/>
          <a:p>
            <a:pPr defTabSz="761970">
              <a:lnSpc>
                <a:spcPts val="2083"/>
              </a:lnSpc>
            </a:pPr>
            <a:r>
              <a:rPr lang="en-US" sz="2000" dirty="0">
                <a:solidFill>
                  <a:srgbClr val="000000"/>
                </a:solidFill>
                <a:latin typeface="Montserrat Black" pitchFamily="34" charset="0"/>
                <a:ea typeface="Montserrat Black" pitchFamily="34" charset="-122"/>
                <a:cs typeface="Montserrat Black" pitchFamily="34" charset="-120"/>
              </a:rPr>
              <a:t>Frustum (Vùng nhìn camera)</a:t>
            </a:r>
            <a:endParaRPr lang="en-US" sz="2000" dirty="0">
              <a:solidFill>
                <a:prstClr val="black"/>
              </a:solidFill>
              <a:latin typeface="Calibri" panose="020F0502020204030204"/>
            </a:endParaRPr>
          </a:p>
        </p:txBody>
      </p:sp>
      <p:sp>
        <p:nvSpPr>
          <p:cNvPr id="15" name="Text 13"/>
          <p:cNvSpPr/>
          <p:nvPr/>
        </p:nvSpPr>
        <p:spPr>
          <a:xfrm>
            <a:off x="6275685" y="3131461"/>
            <a:ext cx="5042198" cy="566936"/>
          </a:xfrm>
          <a:prstGeom prst="rect">
            <a:avLst/>
          </a:prstGeom>
          <a:noFill/>
          <a:ln/>
        </p:spPr>
        <p:txBody>
          <a:bodyPr wrap="square" lIns="0" tIns="0" rIns="0" bIns="0" rtlCol="0" anchor="t"/>
          <a:lstStyle/>
          <a:p>
            <a:pPr algn="just" defTabSz="761970">
              <a:lnSpc>
                <a:spcPts val="2208"/>
              </a:lnSpc>
            </a:pPr>
            <a:r>
              <a:rPr lang="en-US" sz="1667" dirty="0">
                <a:solidFill>
                  <a:srgbClr val="000000"/>
                </a:solidFill>
                <a:latin typeface="Roboto Medium" pitchFamily="34" charset="0"/>
                <a:ea typeface="Roboto Medium" pitchFamily="34" charset="-122"/>
                <a:cs typeface="Roboto Medium" pitchFamily="34" charset="-120"/>
              </a:rPr>
              <a:t>Là vùng không gian hình chóp cụt mà camera có thể nhìn thấy. Được sử dụng trong Frustum Culling để tối ưu hiệu năng.</a:t>
            </a:r>
            <a:endParaRPr lang="en-US" sz="1667" dirty="0">
              <a:solidFill>
                <a:prstClr val="black"/>
              </a:solidFill>
              <a:latin typeface="Calibri" panose="020F0502020204030204"/>
            </a:endParaRPr>
          </a:p>
        </p:txBody>
      </p:sp>
      <p:sp>
        <p:nvSpPr>
          <p:cNvPr id="16" name="Text 14"/>
          <p:cNvSpPr/>
          <p:nvPr/>
        </p:nvSpPr>
        <p:spPr>
          <a:xfrm>
            <a:off x="609600" y="4169513"/>
            <a:ext cx="10869018" cy="566936"/>
          </a:xfrm>
          <a:prstGeom prst="rect">
            <a:avLst/>
          </a:prstGeom>
          <a:noFill/>
          <a:ln/>
        </p:spPr>
        <p:txBody>
          <a:bodyPr wrap="square" lIns="0" tIns="0" rIns="0" bIns="0" rtlCol="0" anchor="t"/>
          <a:lstStyle/>
          <a:p>
            <a:pPr defTabSz="761970">
              <a:lnSpc>
                <a:spcPts val="2208"/>
              </a:lnSpc>
            </a:pPr>
            <a:r>
              <a:rPr lang="en-US" sz="1667" b="1" dirty="0">
                <a:solidFill>
                  <a:srgbClr val="000000"/>
                </a:solidFill>
                <a:latin typeface="Roboto Medium" pitchFamily="34" charset="0"/>
                <a:ea typeface="Roboto Medium" pitchFamily="34" charset="-122"/>
                <a:cs typeface="Roboto Medium" pitchFamily="34" charset="-120"/>
              </a:rPr>
              <a:t>Culling</a:t>
            </a:r>
            <a:r>
              <a:rPr lang="en-US" sz="1667" dirty="0">
                <a:solidFill>
                  <a:srgbClr val="000000"/>
                </a:solidFill>
                <a:latin typeface="Roboto Medium" pitchFamily="34" charset="0"/>
                <a:ea typeface="Roboto Medium" pitchFamily="34" charset="-122"/>
                <a:cs typeface="Roboto Medium" pitchFamily="34" charset="-120"/>
              </a:rPr>
              <a:t> là kỹ thuật loại bỏ các vật thể không nằm trong vùng nhìn hoặc bị che khuất để giảm thiểu số lượng đối tượng cần render, từ đó tăng tốc độ khung hình (FPS).</a:t>
            </a:r>
            <a:endParaRPr lang="en-US" sz="1667" dirty="0">
              <a:solidFill>
                <a:prstClr val="black"/>
              </a:solidFill>
              <a:latin typeface="Calibri" panose="020F0502020204030204"/>
            </a:endParaRPr>
          </a:p>
        </p:txBody>
      </p:sp>
      <p:sp>
        <p:nvSpPr>
          <p:cNvPr id="17" name="Text 15"/>
          <p:cNvSpPr/>
          <p:nvPr/>
        </p:nvSpPr>
        <p:spPr>
          <a:xfrm>
            <a:off x="822226" y="5166438"/>
            <a:ext cx="3897015" cy="227807"/>
          </a:xfrm>
          <a:prstGeom prst="rect">
            <a:avLst/>
          </a:prstGeom>
          <a:noFill/>
          <a:ln/>
        </p:spPr>
        <p:txBody>
          <a:bodyPr wrap="none" lIns="0" tIns="0" rIns="0" bIns="0" rtlCol="0" anchor="t"/>
          <a:lstStyle/>
          <a:p>
            <a:pPr defTabSz="761970">
              <a:lnSpc>
                <a:spcPts val="1708"/>
              </a:lnSpc>
            </a:pPr>
            <a:r>
              <a:rPr lang="en-US" sz="1667" b="1" dirty="0">
                <a:solidFill>
                  <a:srgbClr val="000000"/>
                </a:solidFill>
                <a:latin typeface="Montserrat Black" pitchFamily="34" charset="0"/>
                <a:ea typeface="Montserrat Black" pitchFamily="34" charset="-122"/>
                <a:cs typeface="Montserrat Black" pitchFamily="34" charset="-120"/>
              </a:rPr>
              <a:t>❓</a:t>
            </a:r>
            <a:r>
              <a:rPr lang="en-US" sz="1667" b="1" dirty="0">
                <a:solidFill>
                  <a:srgbClr val="1F497D"/>
                </a:solidFill>
                <a:latin typeface="Montserrat Black" pitchFamily="34" charset="0"/>
                <a:ea typeface="Montserrat Black" pitchFamily="34" charset="-122"/>
                <a:cs typeface="Montserrat Black" pitchFamily="34" charset="-120"/>
              </a:rPr>
              <a:t> Vì sao frustum culling giúp tăng FPS?</a:t>
            </a:r>
            <a:endParaRPr lang="en-US" sz="1667" dirty="0">
              <a:solidFill>
                <a:prstClr val="black"/>
              </a:solidFill>
              <a:latin typeface="Calibri" panose="020F0502020204030204"/>
            </a:endParaRPr>
          </a:p>
        </p:txBody>
      </p:sp>
      <p:sp>
        <p:nvSpPr>
          <p:cNvPr id="18" name="Text 16"/>
          <p:cNvSpPr/>
          <p:nvPr/>
        </p:nvSpPr>
        <p:spPr>
          <a:xfrm>
            <a:off x="822225" y="5606871"/>
            <a:ext cx="10656392" cy="566936"/>
          </a:xfrm>
          <a:prstGeom prst="rect">
            <a:avLst/>
          </a:prstGeom>
          <a:noFill/>
          <a:ln/>
        </p:spPr>
        <p:txBody>
          <a:bodyPr wrap="square" lIns="0" tIns="0" rIns="0" bIns="0" rtlCol="0" anchor="t"/>
          <a:lstStyle/>
          <a:p>
            <a:pPr defTabSz="761970">
              <a:lnSpc>
                <a:spcPts val="2208"/>
              </a:lnSpc>
            </a:pPr>
            <a:r>
              <a:rPr lang="en-US" sz="1667" dirty="0">
                <a:solidFill>
                  <a:srgbClr val="000000"/>
                </a:solidFill>
                <a:latin typeface="Roboto Medium" pitchFamily="34" charset="0"/>
                <a:ea typeface="Roboto Medium" pitchFamily="34" charset="-122"/>
                <a:cs typeface="Roboto Medium" pitchFamily="34" charset="-120"/>
              </a:rPr>
              <a:t>Frustum culling giúp tăng FPS bằng cách không render những gì </a:t>
            </a:r>
            <a:r>
              <a:rPr lang="en-US" sz="1667" b="1" dirty="0">
                <a:solidFill>
                  <a:srgbClr val="000000"/>
                </a:solidFill>
                <a:latin typeface="Roboto Medium" pitchFamily="34" charset="0"/>
                <a:ea typeface="Roboto Medium" pitchFamily="34" charset="-122"/>
                <a:cs typeface="Roboto Medium" pitchFamily="34" charset="-120"/>
              </a:rPr>
              <a:t>không nhìn thấy</a:t>
            </a:r>
            <a:r>
              <a:rPr lang="en-US" sz="1667" dirty="0">
                <a:solidFill>
                  <a:srgbClr val="000000"/>
                </a:solidFill>
                <a:latin typeface="Roboto Medium" pitchFamily="34" charset="0"/>
                <a:ea typeface="Roboto Medium" pitchFamily="34" charset="-122"/>
                <a:cs typeface="Roboto Medium" pitchFamily="34" charset="-120"/>
              </a:rPr>
              <a:t>. Đây là một phương pháp tối ưu "rẻ mà hiệu quả" vì nó giảm tải cho GPU.</a:t>
            </a:r>
            <a:endParaRPr lang="en-US" sz="1667" dirty="0">
              <a:solidFill>
                <a:prstClr val="black"/>
              </a:solidFill>
              <a:latin typeface="Calibri" panose="020F0502020204030204"/>
            </a:endParaRPr>
          </a:p>
        </p:txBody>
      </p:sp>
      <p:sp>
        <p:nvSpPr>
          <p:cNvPr id="19" name="Shape 17"/>
          <p:cNvSpPr/>
          <p:nvPr/>
        </p:nvSpPr>
        <p:spPr>
          <a:xfrm>
            <a:off x="609600" y="4953812"/>
            <a:ext cx="19050" cy="1379438"/>
          </a:xfrm>
          <a:prstGeom prst="rect">
            <a:avLst/>
          </a:prstGeom>
          <a:solidFill>
            <a:srgbClr val="9B0D0D"/>
          </a:solidFill>
          <a:ln/>
        </p:spPr>
      </p:sp>
    </p:spTree>
    <p:extLst>
      <p:ext uri="{BB962C8B-B14F-4D97-AF65-F5344CB8AC3E}">
        <p14:creationId xmlns:p14="http://schemas.microsoft.com/office/powerpoint/2010/main" val="1763980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9600" y="838200"/>
            <a:ext cx="10739933" cy="590649"/>
          </a:xfrm>
          <a:prstGeom prst="rect">
            <a:avLst/>
          </a:prstGeom>
          <a:noFill/>
          <a:ln/>
        </p:spPr>
        <p:txBody>
          <a:bodyPr wrap="none" lIns="0" tIns="0" rIns="0" bIns="0" rtlCol="0" anchor="t"/>
          <a:lstStyle/>
          <a:p>
            <a:pPr defTabSz="761970">
              <a:lnSpc>
                <a:spcPts val="4625"/>
              </a:lnSpc>
            </a:pPr>
            <a:r>
              <a:rPr lang="en-US" sz="3708" b="1" dirty="0">
                <a:solidFill>
                  <a:srgbClr val="1F497D"/>
                </a:solidFill>
                <a:latin typeface="Montserrat Black" pitchFamily="34" charset="0"/>
                <a:ea typeface="Montserrat Black" pitchFamily="34" charset="-122"/>
                <a:cs typeface="Montserrat Black" pitchFamily="34" charset="-120"/>
              </a:rPr>
              <a:t>TRANSFORMATIONS – BIẾN ĐỔI HÌNH HỌC</a:t>
            </a:r>
            <a:endParaRPr lang="en-US" sz="3708" dirty="0">
              <a:solidFill>
                <a:prstClr val="black"/>
              </a:solidFill>
              <a:latin typeface="Calibri" panose="020F0502020204030204"/>
            </a:endParaRPr>
          </a:p>
        </p:txBody>
      </p:sp>
      <p:sp>
        <p:nvSpPr>
          <p:cNvPr id="3" name="Text 1"/>
          <p:cNvSpPr/>
          <p:nvPr/>
        </p:nvSpPr>
        <p:spPr>
          <a:xfrm>
            <a:off x="584200" y="1531265"/>
            <a:ext cx="10869018" cy="302419"/>
          </a:xfrm>
          <a:prstGeom prst="rect">
            <a:avLst/>
          </a:prstGeom>
          <a:noFill/>
          <a:ln/>
        </p:spPr>
        <p:txBody>
          <a:bodyPr wrap="none" lIns="0" tIns="0" rIns="0" bIns="0" rtlCol="0" anchor="t"/>
          <a:lstStyle/>
          <a:p>
            <a:pPr algn="just" defTabSz="761970">
              <a:lnSpc>
                <a:spcPts val="2375"/>
              </a:lnSpc>
            </a:pPr>
            <a:r>
              <a:rPr lang="en-US" sz="1833" dirty="0">
                <a:solidFill>
                  <a:srgbClr val="000000"/>
                </a:solidFill>
                <a:latin typeface="Roboto Medium" pitchFamily="34" charset="0"/>
                <a:ea typeface="Roboto Medium" pitchFamily="34" charset="-122"/>
                <a:cs typeface="Roboto Medium" pitchFamily="34" charset="-120"/>
              </a:rPr>
              <a:t>Biến đổi hình học là nền tảng của mọi hoạt động đồ họa, từ việc di chuyển nhân </a:t>
            </a:r>
            <a:r>
              <a:rPr lang="en-US" sz="1833" dirty="0" err="1">
                <a:solidFill>
                  <a:srgbClr val="000000"/>
                </a:solidFill>
                <a:latin typeface="Roboto Medium" pitchFamily="34" charset="0"/>
                <a:ea typeface="Roboto Medium" pitchFamily="34" charset="-122"/>
                <a:cs typeface="Roboto Medium" pitchFamily="34" charset="-120"/>
              </a:rPr>
              <a:t>vật</a:t>
            </a:r>
            <a:r>
              <a:rPr lang="en-US" sz="1833" dirty="0">
                <a:solidFill>
                  <a:srgbClr val="000000"/>
                </a:solidFill>
                <a:latin typeface="Roboto Medium" pitchFamily="34" charset="0"/>
                <a:ea typeface="Roboto Medium" pitchFamily="34" charset="-122"/>
                <a:cs typeface="Roboto Medium" pitchFamily="34" charset="-120"/>
              </a:rPr>
              <a:t> </a:t>
            </a:r>
            <a:r>
              <a:rPr lang="en-US" sz="1833" dirty="0" err="1">
                <a:solidFill>
                  <a:srgbClr val="000000"/>
                </a:solidFill>
                <a:latin typeface="Roboto Medium" pitchFamily="34" charset="0"/>
                <a:ea typeface="Roboto Medium" pitchFamily="34" charset="-122"/>
                <a:cs typeface="Roboto Medium" pitchFamily="34" charset="-120"/>
              </a:rPr>
              <a:t>đến</a:t>
            </a:r>
            <a:r>
              <a:rPr lang="en-US" sz="1833" dirty="0">
                <a:solidFill>
                  <a:srgbClr val="000000"/>
                </a:solidFill>
                <a:latin typeface="Roboto Medium" pitchFamily="34" charset="0"/>
                <a:ea typeface="Roboto Medium" pitchFamily="34" charset="-122"/>
                <a:cs typeface="Roboto Medium" pitchFamily="34" charset="-120"/>
              </a:rPr>
              <a:t> </a:t>
            </a:r>
            <a:r>
              <a:rPr lang="en-US" sz="1833" dirty="0" err="1">
                <a:solidFill>
                  <a:srgbClr val="000000"/>
                </a:solidFill>
                <a:latin typeface="Roboto Medium" pitchFamily="34" charset="0"/>
                <a:ea typeface="Roboto Medium" pitchFamily="34" charset="-122"/>
                <a:cs typeface="Roboto Medium" pitchFamily="34" charset="-120"/>
              </a:rPr>
              <a:t>điều</a:t>
            </a:r>
            <a:r>
              <a:rPr lang="en-US" sz="1833" dirty="0">
                <a:solidFill>
                  <a:srgbClr val="000000"/>
                </a:solidFill>
                <a:latin typeface="Roboto Medium" pitchFamily="34" charset="0"/>
                <a:ea typeface="Roboto Medium" pitchFamily="34" charset="-122"/>
                <a:cs typeface="Roboto Medium" pitchFamily="34" charset="-120"/>
              </a:rPr>
              <a:t> </a:t>
            </a:r>
            <a:r>
              <a:rPr lang="en-US" sz="1833" dirty="0" err="1">
                <a:solidFill>
                  <a:srgbClr val="000000"/>
                </a:solidFill>
                <a:latin typeface="Roboto Medium" pitchFamily="34" charset="0"/>
                <a:ea typeface="Roboto Medium" pitchFamily="34" charset="-122"/>
                <a:cs typeface="Roboto Medium" pitchFamily="34" charset="-120"/>
              </a:rPr>
              <a:t>khiển</a:t>
            </a:r>
            <a:r>
              <a:rPr lang="en-US" sz="1833" dirty="0">
                <a:solidFill>
                  <a:srgbClr val="000000"/>
                </a:solidFill>
                <a:latin typeface="Roboto Medium" pitchFamily="34" charset="0"/>
                <a:ea typeface="Roboto Medium" pitchFamily="34" charset="-122"/>
                <a:cs typeface="Roboto Medium" pitchFamily="34" charset="-120"/>
              </a:rPr>
              <a:t> camera.</a:t>
            </a:r>
            <a:endParaRPr lang="en-US" sz="1833" dirty="0">
              <a:solidFill>
                <a:prstClr val="black"/>
              </a:solidFill>
              <a:latin typeface="Calibri" panose="020F0502020204030204"/>
            </a:endParaRPr>
          </a:p>
        </p:txBody>
      </p:sp>
      <p:sp>
        <p:nvSpPr>
          <p:cNvPr id="4" name="Shape 2"/>
          <p:cNvSpPr/>
          <p:nvPr/>
        </p:nvSpPr>
        <p:spPr>
          <a:xfrm>
            <a:off x="643467" y="2133600"/>
            <a:ext cx="3496965" cy="1442343"/>
          </a:xfrm>
          <a:prstGeom prst="roundRect">
            <a:avLst>
              <a:gd name="adj" fmla="val 8453"/>
            </a:avLst>
          </a:prstGeom>
          <a:solidFill>
            <a:srgbClr val="FFFFFF"/>
          </a:solidFill>
          <a:ln w="30480">
            <a:solidFill>
              <a:srgbClr val="E1B6B6"/>
            </a:solidFill>
            <a:prstDash val="solid"/>
          </a:ln>
        </p:spPr>
      </p:sp>
      <p:sp>
        <p:nvSpPr>
          <p:cNvPr id="5" name="Shape 3"/>
          <p:cNvSpPr/>
          <p:nvPr/>
        </p:nvSpPr>
        <p:spPr>
          <a:xfrm>
            <a:off x="618067" y="2133600"/>
            <a:ext cx="101600" cy="1442343"/>
          </a:xfrm>
          <a:prstGeom prst="roundRect">
            <a:avLst>
              <a:gd name="adj" fmla="val 78139"/>
            </a:avLst>
          </a:prstGeom>
          <a:solidFill>
            <a:srgbClr val="9B0D0D"/>
          </a:solidFill>
          <a:ln/>
        </p:spPr>
      </p:sp>
      <p:sp>
        <p:nvSpPr>
          <p:cNvPr id="6" name="Text 4"/>
          <p:cNvSpPr/>
          <p:nvPr/>
        </p:nvSpPr>
        <p:spPr>
          <a:xfrm>
            <a:off x="1013850" y="2348012"/>
            <a:ext cx="2832298" cy="295275"/>
          </a:xfrm>
          <a:prstGeom prst="rect">
            <a:avLst/>
          </a:prstGeom>
          <a:noFill/>
          <a:ln/>
        </p:spPr>
        <p:txBody>
          <a:bodyPr wrap="none" lIns="0" tIns="0" rIns="0" bIns="0" rtlCol="0" anchor="t"/>
          <a:lstStyle/>
          <a:p>
            <a:pPr algn="ctr" defTabSz="761970">
              <a:lnSpc>
                <a:spcPts val="2292"/>
              </a:lnSpc>
            </a:pPr>
            <a:r>
              <a:rPr lang="en-US" sz="2000" b="1" dirty="0">
                <a:solidFill>
                  <a:srgbClr val="000000"/>
                </a:solidFill>
                <a:latin typeface="Montserrat Black" pitchFamily="34" charset="0"/>
                <a:ea typeface="Montserrat Black" pitchFamily="34" charset="-122"/>
                <a:cs typeface="Montserrat Black" pitchFamily="34" charset="-120"/>
              </a:rPr>
              <a:t>Translation (Tịnh tiến)</a:t>
            </a:r>
            <a:endParaRPr lang="en-US" sz="2000" dirty="0">
              <a:solidFill>
                <a:prstClr val="black"/>
              </a:solidFill>
              <a:latin typeface="Calibri" panose="020F0502020204030204"/>
            </a:endParaRPr>
          </a:p>
        </p:txBody>
      </p:sp>
      <p:sp>
        <p:nvSpPr>
          <p:cNvPr id="7" name="Text 5"/>
          <p:cNvSpPr/>
          <p:nvPr/>
        </p:nvSpPr>
        <p:spPr>
          <a:xfrm>
            <a:off x="934078" y="2756693"/>
            <a:ext cx="2991942" cy="604838"/>
          </a:xfrm>
          <a:prstGeom prst="rect">
            <a:avLst/>
          </a:prstGeom>
          <a:noFill/>
          <a:ln/>
        </p:spPr>
        <p:txBody>
          <a:bodyPr wrap="square" lIns="0" tIns="0" rIns="0" bIns="0" rtlCol="0" anchor="t"/>
          <a:lstStyle/>
          <a:p>
            <a:pPr algn="just" defTabSz="761970">
              <a:lnSpc>
                <a:spcPts val="2375"/>
              </a:lnSpc>
            </a:pPr>
            <a:r>
              <a:rPr lang="en-US" sz="1667" dirty="0">
                <a:solidFill>
                  <a:srgbClr val="000000"/>
                </a:solidFill>
                <a:latin typeface="Roboto Medium" pitchFamily="34" charset="0"/>
                <a:ea typeface="Roboto Medium" pitchFamily="34" charset="-122"/>
                <a:cs typeface="Roboto Medium" pitchFamily="34" charset="-120"/>
              </a:rPr>
              <a:t>Di chuyển đối tượng từ vị trí này sang vị trí khác.</a:t>
            </a:r>
            <a:endParaRPr lang="en-US" sz="1667" dirty="0">
              <a:solidFill>
                <a:prstClr val="black"/>
              </a:solidFill>
              <a:latin typeface="Calibri" panose="020F0502020204030204"/>
            </a:endParaRPr>
          </a:p>
        </p:txBody>
      </p:sp>
      <p:sp>
        <p:nvSpPr>
          <p:cNvPr id="8" name="Shape 6"/>
          <p:cNvSpPr/>
          <p:nvPr/>
        </p:nvSpPr>
        <p:spPr>
          <a:xfrm>
            <a:off x="4329443" y="2133600"/>
            <a:ext cx="3496965" cy="1442343"/>
          </a:xfrm>
          <a:prstGeom prst="roundRect">
            <a:avLst>
              <a:gd name="adj" fmla="val 8453"/>
            </a:avLst>
          </a:prstGeom>
          <a:solidFill>
            <a:srgbClr val="FFFFFF"/>
          </a:solidFill>
          <a:ln w="30480">
            <a:solidFill>
              <a:srgbClr val="E1B6B6"/>
            </a:solidFill>
            <a:prstDash val="solid"/>
          </a:ln>
        </p:spPr>
      </p:sp>
      <p:sp>
        <p:nvSpPr>
          <p:cNvPr id="9" name="Shape 7"/>
          <p:cNvSpPr/>
          <p:nvPr/>
        </p:nvSpPr>
        <p:spPr>
          <a:xfrm>
            <a:off x="4304043" y="2133600"/>
            <a:ext cx="101600" cy="1442343"/>
          </a:xfrm>
          <a:prstGeom prst="roundRect">
            <a:avLst>
              <a:gd name="adj" fmla="val 78139"/>
            </a:avLst>
          </a:prstGeom>
          <a:solidFill>
            <a:srgbClr val="9B0D0D"/>
          </a:solidFill>
          <a:ln/>
        </p:spPr>
      </p:sp>
      <p:sp>
        <p:nvSpPr>
          <p:cNvPr id="10" name="Text 8"/>
          <p:cNvSpPr/>
          <p:nvPr/>
        </p:nvSpPr>
        <p:spPr>
          <a:xfrm>
            <a:off x="4934678" y="2348012"/>
            <a:ext cx="2362696" cy="295275"/>
          </a:xfrm>
          <a:prstGeom prst="rect">
            <a:avLst/>
          </a:prstGeom>
          <a:noFill/>
          <a:ln/>
        </p:spPr>
        <p:txBody>
          <a:bodyPr wrap="none" lIns="0" tIns="0" rIns="0" bIns="0" rtlCol="0" anchor="t"/>
          <a:lstStyle/>
          <a:p>
            <a:pPr algn="ctr" defTabSz="761970">
              <a:lnSpc>
                <a:spcPts val="2292"/>
              </a:lnSpc>
            </a:pPr>
            <a:r>
              <a:rPr lang="en-US" sz="2000" b="1" dirty="0">
                <a:solidFill>
                  <a:srgbClr val="000000"/>
                </a:solidFill>
                <a:latin typeface="Montserrat Black" pitchFamily="34" charset="0"/>
                <a:ea typeface="Montserrat Black" pitchFamily="34" charset="-122"/>
                <a:cs typeface="Montserrat Black" pitchFamily="34" charset="-120"/>
              </a:rPr>
              <a:t>Rotation (Xoay)</a:t>
            </a:r>
            <a:endParaRPr lang="en-US" sz="2000" dirty="0">
              <a:solidFill>
                <a:prstClr val="black"/>
              </a:solidFill>
              <a:latin typeface="Calibri" panose="020F0502020204030204"/>
            </a:endParaRPr>
          </a:p>
        </p:txBody>
      </p:sp>
      <p:sp>
        <p:nvSpPr>
          <p:cNvPr id="11" name="Text 9"/>
          <p:cNvSpPr/>
          <p:nvPr/>
        </p:nvSpPr>
        <p:spPr>
          <a:xfrm>
            <a:off x="4620055" y="2756693"/>
            <a:ext cx="2991942" cy="604838"/>
          </a:xfrm>
          <a:prstGeom prst="rect">
            <a:avLst/>
          </a:prstGeom>
          <a:noFill/>
          <a:ln/>
        </p:spPr>
        <p:txBody>
          <a:bodyPr wrap="square" lIns="0" tIns="0" rIns="0" bIns="0" rtlCol="0" anchor="t"/>
          <a:lstStyle/>
          <a:p>
            <a:pPr algn="just" defTabSz="761970">
              <a:lnSpc>
                <a:spcPts val="2375"/>
              </a:lnSpc>
            </a:pPr>
            <a:r>
              <a:rPr lang="en-US" sz="1667" dirty="0">
                <a:solidFill>
                  <a:srgbClr val="000000"/>
                </a:solidFill>
                <a:latin typeface="Roboto Medium" pitchFamily="34" charset="0"/>
                <a:ea typeface="Roboto Medium" pitchFamily="34" charset="-122"/>
                <a:cs typeface="Roboto Medium" pitchFamily="34" charset="-120"/>
              </a:rPr>
              <a:t>Xoay đối tượng quanh một trục hoặc điểm cụ thể.</a:t>
            </a:r>
            <a:endParaRPr lang="en-US" sz="1667" dirty="0">
              <a:solidFill>
                <a:prstClr val="black"/>
              </a:solidFill>
              <a:latin typeface="Calibri" panose="020F0502020204030204"/>
            </a:endParaRPr>
          </a:p>
        </p:txBody>
      </p:sp>
      <p:sp>
        <p:nvSpPr>
          <p:cNvPr id="12" name="Shape 10"/>
          <p:cNvSpPr/>
          <p:nvPr/>
        </p:nvSpPr>
        <p:spPr>
          <a:xfrm>
            <a:off x="8015419" y="2133600"/>
            <a:ext cx="3496965" cy="1442343"/>
          </a:xfrm>
          <a:prstGeom prst="roundRect">
            <a:avLst>
              <a:gd name="adj" fmla="val 8453"/>
            </a:avLst>
          </a:prstGeom>
          <a:solidFill>
            <a:srgbClr val="FFFFFF"/>
          </a:solidFill>
          <a:ln w="30480">
            <a:solidFill>
              <a:srgbClr val="E1B6B6"/>
            </a:solidFill>
            <a:prstDash val="solid"/>
          </a:ln>
        </p:spPr>
      </p:sp>
      <p:sp>
        <p:nvSpPr>
          <p:cNvPr id="13" name="Shape 11"/>
          <p:cNvSpPr/>
          <p:nvPr/>
        </p:nvSpPr>
        <p:spPr>
          <a:xfrm>
            <a:off x="7990019" y="2133600"/>
            <a:ext cx="101600" cy="1442343"/>
          </a:xfrm>
          <a:prstGeom prst="roundRect">
            <a:avLst>
              <a:gd name="adj" fmla="val 78139"/>
            </a:avLst>
          </a:prstGeom>
          <a:solidFill>
            <a:srgbClr val="9B0D0D"/>
          </a:solidFill>
          <a:ln/>
        </p:spPr>
      </p:sp>
      <p:sp>
        <p:nvSpPr>
          <p:cNvPr id="14" name="Text 12"/>
          <p:cNvSpPr/>
          <p:nvPr/>
        </p:nvSpPr>
        <p:spPr>
          <a:xfrm>
            <a:off x="8620655" y="2348012"/>
            <a:ext cx="2362696" cy="295275"/>
          </a:xfrm>
          <a:prstGeom prst="rect">
            <a:avLst/>
          </a:prstGeom>
          <a:noFill/>
          <a:ln/>
        </p:spPr>
        <p:txBody>
          <a:bodyPr wrap="none" lIns="0" tIns="0" rIns="0" bIns="0" rtlCol="0" anchor="t"/>
          <a:lstStyle/>
          <a:p>
            <a:pPr algn="ctr" defTabSz="761970">
              <a:lnSpc>
                <a:spcPts val="2292"/>
              </a:lnSpc>
            </a:pPr>
            <a:r>
              <a:rPr lang="en-US" sz="2000" b="1" dirty="0">
                <a:solidFill>
                  <a:srgbClr val="000000"/>
                </a:solidFill>
                <a:latin typeface="Montserrat Black" pitchFamily="34" charset="0"/>
                <a:ea typeface="Montserrat Black" pitchFamily="34" charset="-122"/>
                <a:cs typeface="Montserrat Black" pitchFamily="34" charset="-120"/>
              </a:rPr>
              <a:t>Scaling (Co giãn)</a:t>
            </a:r>
            <a:endParaRPr lang="en-US" sz="2000" dirty="0">
              <a:solidFill>
                <a:prstClr val="black"/>
              </a:solidFill>
              <a:latin typeface="Calibri" panose="020F0502020204030204"/>
            </a:endParaRPr>
          </a:p>
        </p:txBody>
      </p:sp>
      <p:sp>
        <p:nvSpPr>
          <p:cNvPr id="15" name="Text 13"/>
          <p:cNvSpPr/>
          <p:nvPr/>
        </p:nvSpPr>
        <p:spPr>
          <a:xfrm>
            <a:off x="8306032" y="2756693"/>
            <a:ext cx="2991942" cy="604838"/>
          </a:xfrm>
          <a:prstGeom prst="rect">
            <a:avLst/>
          </a:prstGeom>
          <a:noFill/>
          <a:ln/>
        </p:spPr>
        <p:txBody>
          <a:bodyPr wrap="square" lIns="0" tIns="0" rIns="0" bIns="0" rtlCol="0" anchor="t"/>
          <a:lstStyle/>
          <a:p>
            <a:pPr algn="just" defTabSz="761970">
              <a:lnSpc>
                <a:spcPts val="2375"/>
              </a:lnSpc>
            </a:pPr>
            <a:r>
              <a:rPr lang="en-US" sz="1667" dirty="0">
                <a:solidFill>
                  <a:srgbClr val="000000"/>
                </a:solidFill>
                <a:latin typeface="Roboto Medium" pitchFamily="34" charset="0"/>
                <a:ea typeface="Roboto Medium" pitchFamily="34" charset="-122"/>
                <a:cs typeface="Roboto Medium" pitchFamily="34" charset="-120"/>
              </a:rPr>
              <a:t>Thay đổi kích thước của đối tượng, làm to hoặc nhỏ đi.</a:t>
            </a:r>
            <a:endParaRPr lang="en-US" sz="1667" dirty="0">
              <a:solidFill>
                <a:prstClr val="black"/>
              </a:solidFill>
              <a:latin typeface="Calibri" panose="020F0502020204030204"/>
            </a:endParaRPr>
          </a:p>
        </p:txBody>
      </p:sp>
      <p:sp>
        <p:nvSpPr>
          <p:cNvPr id="16" name="Text 14"/>
          <p:cNvSpPr/>
          <p:nvPr/>
        </p:nvSpPr>
        <p:spPr>
          <a:xfrm>
            <a:off x="643467" y="3788568"/>
            <a:ext cx="10869018" cy="604838"/>
          </a:xfrm>
          <a:prstGeom prst="rect">
            <a:avLst/>
          </a:prstGeom>
          <a:noFill/>
          <a:ln/>
        </p:spPr>
        <p:txBody>
          <a:bodyPr wrap="square" lIns="0" tIns="0" rIns="0" bIns="0" rtlCol="0" anchor="t"/>
          <a:lstStyle/>
          <a:p>
            <a:pPr defTabSz="761970">
              <a:lnSpc>
                <a:spcPts val="2375"/>
              </a:lnSpc>
            </a:pPr>
            <a:r>
              <a:rPr lang="en-US" sz="1833" dirty="0">
                <a:solidFill>
                  <a:srgbClr val="000000"/>
                </a:solidFill>
                <a:latin typeface="Roboto Medium" pitchFamily="34" charset="0"/>
                <a:ea typeface="Roboto Medium" pitchFamily="34" charset="-122"/>
                <a:cs typeface="Roboto Medium" pitchFamily="34" charset="-120"/>
              </a:rPr>
              <a:t>Những biến đổi này được áp dụng cho cả đối tượng 2D và 3D, ví dụ như nhân vật di chuyển trong game hoặc vật thể xoay quanh trục của nó.</a:t>
            </a:r>
            <a:endParaRPr lang="en-US" sz="1833" dirty="0">
              <a:solidFill>
                <a:prstClr val="black"/>
              </a:solidFill>
              <a:latin typeface="Calibri" panose="020F0502020204030204"/>
            </a:endParaRPr>
          </a:p>
        </p:txBody>
      </p:sp>
      <p:sp>
        <p:nvSpPr>
          <p:cNvPr id="17" name="Text 15"/>
          <p:cNvSpPr/>
          <p:nvPr/>
        </p:nvSpPr>
        <p:spPr>
          <a:xfrm>
            <a:off x="926934" y="4889500"/>
            <a:ext cx="5275957" cy="295275"/>
          </a:xfrm>
          <a:prstGeom prst="rect">
            <a:avLst/>
          </a:prstGeom>
          <a:noFill/>
          <a:ln/>
        </p:spPr>
        <p:txBody>
          <a:bodyPr wrap="none" lIns="0" tIns="0" rIns="0" bIns="0" rtlCol="0" anchor="t"/>
          <a:lstStyle/>
          <a:p>
            <a:pPr defTabSz="761970">
              <a:lnSpc>
                <a:spcPts val="2292"/>
              </a:lnSpc>
            </a:pPr>
            <a:r>
              <a:rPr lang="en-US" sz="1833" b="1" dirty="0">
                <a:solidFill>
                  <a:srgbClr val="000000"/>
                </a:solidFill>
                <a:latin typeface="Montserrat Black" pitchFamily="34" charset="0"/>
                <a:ea typeface="Montserrat Black" pitchFamily="34" charset="-122"/>
                <a:cs typeface="Montserrat Black" pitchFamily="34" charset="-120"/>
              </a:rPr>
              <a:t>❓</a:t>
            </a:r>
            <a:r>
              <a:rPr lang="en-US" sz="1833" b="1" dirty="0">
                <a:solidFill>
                  <a:srgbClr val="1F497D"/>
                </a:solidFill>
                <a:latin typeface="Montserrat Black" pitchFamily="34" charset="0"/>
                <a:ea typeface="Montserrat Black" pitchFamily="34" charset="-122"/>
                <a:cs typeface="Montserrat Black" pitchFamily="34" charset="-120"/>
              </a:rPr>
              <a:t> Vì sao cần phân biệt các loại biến đổi?</a:t>
            </a:r>
            <a:endParaRPr lang="en-US" sz="1833" dirty="0">
              <a:solidFill>
                <a:prstClr val="black"/>
              </a:solidFill>
              <a:latin typeface="Calibri" panose="020F0502020204030204"/>
            </a:endParaRPr>
          </a:p>
        </p:txBody>
      </p:sp>
      <p:sp>
        <p:nvSpPr>
          <p:cNvPr id="18" name="Text 16"/>
          <p:cNvSpPr/>
          <p:nvPr/>
        </p:nvSpPr>
        <p:spPr>
          <a:xfrm>
            <a:off x="910116" y="5290222"/>
            <a:ext cx="10585549" cy="604838"/>
          </a:xfrm>
          <a:prstGeom prst="rect">
            <a:avLst/>
          </a:prstGeom>
          <a:noFill/>
          <a:ln/>
        </p:spPr>
        <p:txBody>
          <a:bodyPr wrap="square" lIns="0" tIns="0" rIns="0" bIns="0" rtlCol="0" anchor="t"/>
          <a:lstStyle/>
          <a:p>
            <a:pPr defTabSz="761970">
              <a:lnSpc>
                <a:spcPts val="2375"/>
              </a:lnSpc>
            </a:pPr>
            <a:r>
              <a:rPr lang="en-US" sz="1833" dirty="0">
                <a:solidFill>
                  <a:srgbClr val="000000"/>
                </a:solidFill>
                <a:latin typeface="Roboto Medium" pitchFamily="34" charset="0"/>
                <a:ea typeface="Roboto Medium" pitchFamily="34" charset="-122"/>
                <a:cs typeface="Roboto Medium" pitchFamily="34" charset="-120"/>
              </a:rPr>
              <a:t>Việc phân biệt các loại biến đổi là cần thiết vì chúng là cơ sở của </a:t>
            </a:r>
            <a:r>
              <a:rPr lang="en-US" sz="1833" b="1" dirty="0">
                <a:solidFill>
                  <a:srgbClr val="000000"/>
                </a:solidFill>
                <a:latin typeface="Roboto Medium" pitchFamily="34" charset="0"/>
                <a:ea typeface="Roboto Medium" pitchFamily="34" charset="-122"/>
                <a:cs typeface="Roboto Medium" pitchFamily="34" charset="-120"/>
              </a:rPr>
              <a:t>animation</a:t>
            </a:r>
            <a:r>
              <a:rPr lang="en-US" sz="1833" dirty="0">
                <a:solidFill>
                  <a:srgbClr val="000000"/>
                </a:solidFill>
                <a:latin typeface="Roboto Medium" pitchFamily="34" charset="0"/>
                <a:ea typeface="Roboto Medium" pitchFamily="34" charset="-122"/>
                <a:cs typeface="Roboto Medium" pitchFamily="34" charset="-120"/>
              </a:rPr>
              <a:t> và điều khiển </a:t>
            </a:r>
            <a:r>
              <a:rPr lang="en-US" sz="1833" b="1" dirty="0">
                <a:solidFill>
                  <a:srgbClr val="000000"/>
                </a:solidFill>
                <a:latin typeface="Roboto Medium" pitchFamily="34" charset="0"/>
                <a:ea typeface="Roboto Medium" pitchFamily="34" charset="-122"/>
                <a:cs typeface="Roboto Medium" pitchFamily="34" charset="-120"/>
              </a:rPr>
              <a:t>camera</a:t>
            </a:r>
            <a:r>
              <a:rPr lang="en-US" sz="1833" dirty="0">
                <a:solidFill>
                  <a:srgbClr val="000000"/>
                </a:solidFill>
                <a:latin typeface="Roboto Medium" pitchFamily="34" charset="0"/>
                <a:ea typeface="Roboto Medium" pitchFamily="34" charset="-122"/>
                <a:cs typeface="Roboto Medium" pitchFamily="34" charset="-120"/>
              </a:rPr>
              <a:t>. Mọi engine đồ họa đều xoay quanh các phép biến đổi này.</a:t>
            </a:r>
            <a:endParaRPr lang="en-US" sz="1833" dirty="0">
              <a:solidFill>
                <a:prstClr val="black"/>
              </a:solidFill>
              <a:latin typeface="Calibri" panose="020F0502020204030204"/>
            </a:endParaRPr>
          </a:p>
        </p:txBody>
      </p:sp>
      <p:sp>
        <p:nvSpPr>
          <p:cNvPr id="19" name="Shape 17"/>
          <p:cNvSpPr/>
          <p:nvPr/>
        </p:nvSpPr>
        <p:spPr>
          <a:xfrm flipH="1">
            <a:off x="623148" y="4690990"/>
            <a:ext cx="45719" cy="1679674"/>
          </a:xfrm>
          <a:prstGeom prst="rect">
            <a:avLst/>
          </a:prstGeom>
          <a:solidFill>
            <a:srgbClr val="9B0D0D"/>
          </a:solidFill>
          <a:ln/>
        </p:spPr>
      </p:sp>
    </p:spTree>
    <p:extLst>
      <p:ext uri="{BB962C8B-B14F-4D97-AF65-F5344CB8AC3E}">
        <p14:creationId xmlns:p14="http://schemas.microsoft.com/office/powerpoint/2010/main" val="3031872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33402" y="736619"/>
            <a:ext cx="6137573" cy="472480"/>
          </a:xfrm>
          <a:prstGeom prst="rect">
            <a:avLst/>
          </a:prstGeom>
          <a:noFill/>
          <a:ln/>
        </p:spPr>
        <p:txBody>
          <a:bodyPr wrap="none" lIns="0" tIns="0" rIns="0" bIns="0" rtlCol="0" anchor="t"/>
          <a:lstStyle/>
          <a:p>
            <a:pPr defTabSz="761970">
              <a:lnSpc>
                <a:spcPts val="3708"/>
              </a:lnSpc>
            </a:pPr>
            <a:r>
              <a:rPr lang="en-US" sz="2958" b="1" dirty="0">
                <a:solidFill>
                  <a:srgbClr val="1F497D"/>
                </a:solidFill>
                <a:latin typeface="Montserrat Black" pitchFamily="34" charset="0"/>
                <a:ea typeface="Montserrat Black" pitchFamily="34" charset="-122"/>
                <a:cs typeface="Montserrat Black" pitchFamily="34" charset="-120"/>
              </a:rPr>
              <a:t>MA TRẬN 4x4 TRONG ĐỒ HỌA</a:t>
            </a:r>
            <a:endParaRPr lang="en-US" sz="2958" dirty="0">
              <a:solidFill>
                <a:prstClr val="black"/>
              </a:solidFill>
              <a:latin typeface="Calibri" panose="020F0502020204030204"/>
            </a:endParaRPr>
          </a:p>
        </p:txBody>
      </p:sp>
      <p:sp>
        <p:nvSpPr>
          <p:cNvPr id="3" name="Text 1"/>
          <p:cNvSpPr/>
          <p:nvPr/>
        </p:nvSpPr>
        <p:spPr>
          <a:xfrm>
            <a:off x="533402" y="1369436"/>
            <a:ext cx="10869018" cy="604838"/>
          </a:xfrm>
          <a:prstGeom prst="rect">
            <a:avLst/>
          </a:prstGeom>
          <a:noFill/>
          <a:ln/>
        </p:spPr>
        <p:txBody>
          <a:bodyPr wrap="square" lIns="0" tIns="0" rIns="0" bIns="0" rtlCol="0" anchor="t"/>
          <a:lstStyle/>
          <a:p>
            <a:pPr defTabSz="761970">
              <a:lnSpc>
                <a:spcPts val="2375"/>
              </a:lnSpc>
            </a:pPr>
            <a:r>
              <a:rPr lang="en-US" sz="1833" dirty="0">
                <a:solidFill>
                  <a:srgbClr val="000000"/>
                </a:solidFill>
                <a:latin typeface="Roboto Medium" pitchFamily="34" charset="0"/>
                <a:ea typeface="Roboto Medium" pitchFamily="34" charset="-122"/>
                <a:cs typeface="Roboto Medium" pitchFamily="34" charset="-120"/>
              </a:rPr>
              <a:t>Ma trận 4x4 là một công cụ mạnh mẽ trong đồ họa máy tính, cho phép chúng ta thực hiện và kết hợp nhiều phép biến đổi hình học một cách hiệu </a:t>
            </a:r>
            <a:r>
              <a:rPr lang="en-US" sz="1833" dirty="0" err="1">
                <a:solidFill>
                  <a:srgbClr val="000000"/>
                </a:solidFill>
                <a:latin typeface="Roboto Medium" pitchFamily="34" charset="0"/>
                <a:ea typeface="Roboto Medium" pitchFamily="34" charset="-122"/>
                <a:cs typeface="Roboto Medium" pitchFamily="34" charset="-120"/>
              </a:rPr>
              <a:t>quả</a:t>
            </a:r>
            <a:r>
              <a:rPr lang="en-US" sz="1833" dirty="0">
                <a:solidFill>
                  <a:srgbClr val="000000"/>
                </a:solidFill>
                <a:latin typeface="Roboto Medium" pitchFamily="34" charset="0"/>
                <a:ea typeface="Roboto Medium" pitchFamily="34" charset="-122"/>
                <a:cs typeface="Roboto Medium" pitchFamily="34" charset="-120"/>
              </a:rPr>
              <a:t>. </a:t>
            </a:r>
            <a:endParaRPr lang="en-US" sz="1833" dirty="0">
              <a:solidFill>
                <a:prstClr val="black"/>
              </a:solidFill>
              <a:latin typeface="Calibri" panose="020F0502020204030204"/>
            </a:endParaRPr>
          </a:p>
        </p:txBody>
      </p:sp>
      <p:sp>
        <p:nvSpPr>
          <p:cNvPr id="4" name="Text 2"/>
          <p:cNvSpPr/>
          <p:nvPr/>
        </p:nvSpPr>
        <p:spPr>
          <a:xfrm>
            <a:off x="533401" y="2121333"/>
            <a:ext cx="10869018" cy="604838"/>
          </a:xfrm>
          <a:prstGeom prst="rect">
            <a:avLst/>
          </a:prstGeom>
          <a:noFill/>
          <a:ln/>
        </p:spPr>
        <p:txBody>
          <a:bodyPr wrap="square" lIns="0" tIns="0" rIns="0" bIns="0" rtlCol="0" anchor="t"/>
          <a:lstStyle/>
          <a:p>
            <a:pPr marL="285739" indent="-285739" defTabSz="761970">
              <a:lnSpc>
                <a:spcPts val="1875"/>
              </a:lnSpc>
              <a:buSzPct val="100000"/>
              <a:buFontTx/>
              <a:buChar char="•"/>
            </a:pPr>
            <a:r>
              <a:rPr lang="en-US" sz="1833" dirty="0">
                <a:solidFill>
                  <a:srgbClr val="000000"/>
                </a:solidFill>
                <a:latin typeface="Roboto Medium" pitchFamily="34" charset="0"/>
                <a:ea typeface="Roboto Medium" pitchFamily="34" charset="-122"/>
                <a:cs typeface="Roboto Medium" pitchFamily="34" charset="-120"/>
              </a:rPr>
              <a:t>Kết hợp nhiều biến đổi: Một ma trận 4x4 có thể biểu diễn đồng thời các phép tịnh tiến, xoay và co giãn. Điều này cho phép thực hiện một chuỗi các biến đổi (ví dụ: Scale → Rotate → Translate) bằng cách nhân các ma trận biến đổi với nhau.</a:t>
            </a:r>
            <a:endParaRPr lang="en-US" sz="1833" dirty="0">
              <a:solidFill>
                <a:prstClr val="black"/>
              </a:solidFill>
              <a:latin typeface="Calibri" panose="020F0502020204030204"/>
            </a:endParaRPr>
          </a:p>
        </p:txBody>
      </p:sp>
      <p:sp>
        <p:nvSpPr>
          <p:cNvPr id="5" name="Text 3"/>
          <p:cNvSpPr/>
          <p:nvPr/>
        </p:nvSpPr>
        <p:spPr>
          <a:xfrm>
            <a:off x="533400" y="2971800"/>
            <a:ext cx="10869018" cy="604838"/>
          </a:xfrm>
          <a:prstGeom prst="rect">
            <a:avLst/>
          </a:prstGeom>
          <a:noFill/>
          <a:ln/>
        </p:spPr>
        <p:txBody>
          <a:bodyPr wrap="square" lIns="0" tIns="0" rIns="0" bIns="0" rtlCol="0" anchor="t"/>
          <a:lstStyle/>
          <a:p>
            <a:pPr marL="285739" indent="-285739" defTabSz="761970">
              <a:lnSpc>
                <a:spcPts val="1875"/>
              </a:lnSpc>
              <a:buSzPct val="100000"/>
              <a:buFontTx/>
              <a:buChar char="•"/>
            </a:pPr>
            <a:r>
              <a:rPr lang="en-US" sz="1833" dirty="0">
                <a:solidFill>
                  <a:srgbClr val="000000"/>
                </a:solidFill>
                <a:latin typeface="Roboto Medium" pitchFamily="34" charset="0"/>
                <a:ea typeface="Roboto Medium" pitchFamily="34" charset="-122"/>
                <a:cs typeface="Roboto Medium" pitchFamily="34" charset="-120"/>
              </a:rPr>
              <a:t>Biểu diễn nhất quán: Nó cung cấp một cách thống nhất để xử lý tất cả các loại biến đổi affine, bao gồm cả phép chiếu phối cảnh.</a:t>
            </a:r>
            <a:endParaRPr lang="en-US" sz="1833" dirty="0">
              <a:solidFill>
                <a:prstClr val="black"/>
              </a:solidFill>
              <a:latin typeface="Calibri" panose="020F0502020204030204"/>
            </a:endParaRPr>
          </a:p>
        </p:txBody>
      </p:sp>
      <p:sp>
        <p:nvSpPr>
          <p:cNvPr id="6" name="Shape 4"/>
          <p:cNvSpPr/>
          <p:nvPr/>
        </p:nvSpPr>
        <p:spPr>
          <a:xfrm>
            <a:off x="533402" y="3719036"/>
            <a:ext cx="481906" cy="284163"/>
          </a:xfrm>
          <a:prstGeom prst="roundRect">
            <a:avLst>
              <a:gd name="adj" fmla="val 17880"/>
            </a:avLst>
          </a:prstGeom>
          <a:solidFill>
            <a:srgbClr val="FBD0D0"/>
          </a:solidFill>
          <a:ln/>
        </p:spPr>
      </p:sp>
      <p:sp>
        <p:nvSpPr>
          <p:cNvPr id="7" name="Text 5"/>
          <p:cNvSpPr/>
          <p:nvPr/>
        </p:nvSpPr>
        <p:spPr>
          <a:xfrm>
            <a:off x="624088" y="3764379"/>
            <a:ext cx="300533" cy="193477"/>
          </a:xfrm>
          <a:prstGeom prst="rect">
            <a:avLst/>
          </a:prstGeom>
          <a:noFill/>
          <a:ln/>
        </p:spPr>
        <p:txBody>
          <a:bodyPr wrap="none" lIns="0" tIns="0" rIns="0" bIns="0" rtlCol="0" anchor="t"/>
          <a:lstStyle/>
          <a:p>
            <a:pPr defTabSz="761970">
              <a:lnSpc>
                <a:spcPts val="1500"/>
              </a:lnSpc>
            </a:pPr>
            <a:r>
              <a:rPr lang="en-US" sz="917" dirty="0">
                <a:solidFill>
                  <a:srgbClr val="000000"/>
                </a:solidFill>
                <a:latin typeface="Roboto Medium" pitchFamily="34" charset="0"/>
                <a:ea typeface="Roboto Medium" pitchFamily="34" charset="-122"/>
                <a:cs typeface="Roboto Medium" pitchFamily="34" charset="-120"/>
              </a:rPr>
              <a:t>VÍ DỤ</a:t>
            </a:r>
            <a:endParaRPr lang="en-US" sz="917" dirty="0">
              <a:solidFill>
                <a:prstClr val="black"/>
              </a:solidFill>
              <a:latin typeface="Calibri" panose="020F0502020204030204"/>
            </a:endParaRPr>
          </a:p>
        </p:txBody>
      </p:sp>
      <p:sp>
        <p:nvSpPr>
          <p:cNvPr id="8" name="Text 6"/>
          <p:cNvSpPr/>
          <p:nvPr/>
        </p:nvSpPr>
        <p:spPr>
          <a:xfrm>
            <a:off x="552450" y="4033459"/>
            <a:ext cx="10869018" cy="302419"/>
          </a:xfrm>
          <a:prstGeom prst="rect">
            <a:avLst/>
          </a:prstGeom>
          <a:noFill/>
          <a:ln/>
        </p:spPr>
        <p:txBody>
          <a:bodyPr wrap="none" lIns="0" tIns="0" rIns="0" bIns="0" rtlCol="0" anchor="t"/>
          <a:lstStyle/>
          <a:p>
            <a:pPr defTabSz="761970">
              <a:lnSpc>
                <a:spcPts val="2375"/>
              </a:lnSpc>
            </a:pPr>
            <a:r>
              <a:rPr lang="en-US" sz="1833" dirty="0">
                <a:solidFill>
                  <a:srgbClr val="000000"/>
                </a:solidFill>
                <a:latin typeface="Roboto Medium" pitchFamily="34" charset="0"/>
                <a:ea typeface="Roboto Medium" pitchFamily="34" charset="-122"/>
                <a:cs typeface="Roboto Medium" pitchFamily="34" charset="-120"/>
              </a:rPr>
              <a:t>Khi một đối tượng trong thế giới ảo có vị trí, hướng và kích thước, tất cả đều có thể được lưu </a:t>
            </a:r>
            <a:r>
              <a:rPr lang="en-US" sz="1833" dirty="0" err="1">
                <a:solidFill>
                  <a:srgbClr val="000000"/>
                </a:solidFill>
                <a:latin typeface="Roboto Medium" pitchFamily="34" charset="0"/>
                <a:ea typeface="Roboto Medium" pitchFamily="34" charset="-122"/>
                <a:cs typeface="Roboto Medium" pitchFamily="34" charset="-120"/>
              </a:rPr>
              <a:t>trữ</a:t>
            </a:r>
            <a:r>
              <a:rPr lang="en-US" sz="1833" dirty="0">
                <a:solidFill>
                  <a:srgbClr val="000000"/>
                </a:solidFill>
                <a:latin typeface="Roboto Medium" pitchFamily="34" charset="0"/>
                <a:ea typeface="Roboto Medium" pitchFamily="34" charset="-122"/>
                <a:cs typeface="Roboto Medium" pitchFamily="34" charset="-120"/>
              </a:rPr>
              <a:t> </a:t>
            </a:r>
            <a:r>
              <a:rPr lang="en-US" sz="1833" dirty="0" err="1">
                <a:solidFill>
                  <a:srgbClr val="000000"/>
                </a:solidFill>
                <a:latin typeface="Roboto Medium" pitchFamily="34" charset="0"/>
                <a:ea typeface="Roboto Medium" pitchFamily="34" charset="-122"/>
                <a:cs typeface="Roboto Medium" pitchFamily="34" charset="-120"/>
              </a:rPr>
              <a:t>trong</a:t>
            </a:r>
            <a:r>
              <a:rPr lang="en-US" sz="1833" dirty="0">
                <a:solidFill>
                  <a:srgbClr val="000000"/>
                </a:solidFill>
                <a:latin typeface="Roboto Medium" pitchFamily="34" charset="0"/>
                <a:ea typeface="Roboto Medium" pitchFamily="34" charset="-122"/>
                <a:cs typeface="Roboto Medium" pitchFamily="34" charset="-120"/>
              </a:rPr>
              <a:t> </a:t>
            </a:r>
            <a:r>
              <a:rPr lang="en-US" sz="1833" dirty="0" err="1">
                <a:solidFill>
                  <a:srgbClr val="000000"/>
                </a:solidFill>
                <a:latin typeface="Roboto Medium" pitchFamily="34" charset="0"/>
                <a:ea typeface="Roboto Medium" pitchFamily="34" charset="-122"/>
                <a:cs typeface="Roboto Medium" pitchFamily="34" charset="-120"/>
              </a:rPr>
              <a:t>một</a:t>
            </a:r>
            <a:r>
              <a:rPr lang="en-US" sz="1833" dirty="0">
                <a:solidFill>
                  <a:srgbClr val="000000"/>
                </a:solidFill>
                <a:latin typeface="Roboto Medium" pitchFamily="34" charset="0"/>
                <a:ea typeface="Roboto Medium" pitchFamily="34" charset="-122"/>
                <a:cs typeface="Roboto Medium" pitchFamily="34" charset="-120"/>
              </a:rPr>
              <a:t> </a:t>
            </a:r>
            <a:br>
              <a:rPr lang="en-US" sz="1833" dirty="0">
                <a:solidFill>
                  <a:srgbClr val="000000"/>
                </a:solidFill>
                <a:latin typeface="Roboto Medium" pitchFamily="34" charset="0"/>
                <a:ea typeface="Roboto Medium" pitchFamily="34" charset="-122"/>
                <a:cs typeface="Roboto Medium" pitchFamily="34" charset="-120"/>
              </a:rPr>
            </a:br>
            <a:r>
              <a:rPr lang="en-US" sz="1833" dirty="0">
                <a:solidFill>
                  <a:srgbClr val="000000"/>
                </a:solidFill>
                <a:latin typeface="Roboto Medium" pitchFamily="34" charset="0"/>
                <a:ea typeface="Roboto Medium" pitchFamily="34" charset="-122"/>
                <a:cs typeface="Roboto Medium" pitchFamily="34" charset="-120"/>
              </a:rPr>
              <a:t>"world matrix" 4x4.</a:t>
            </a:r>
            <a:endParaRPr lang="en-US" sz="1833" dirty="0">
              <a:solidFill>
                <a:prstClr val="black"/>
              </a:solidFill>
              <a:latin typeface="Calibri" panose="020F0502020204030204"/>
            </a:endParaRPr>
          </a:p>
        </p:txBody>
      </p:sp>
      <p:sp>
        <p:nvSpPr>
          <p:cNvPr id="9" name="Text 7"/>
          <p:cNvSpPr/>
          <p:nvPr/>
        </p:nvSpPr>
        <p:spPr>
          <a:xfrm>
            <a:off x="760214" y="5028904"/>
            <a:ext cx="4362847" cy="236240"/>
          </a:xfrm>
          <a:prstGeom prst="rect">
            <a:avLst/>
          </a:prstGeom>
          <a:noFill/>
          <a:ln/>
        </p:spPr>
        <p:txBody>
          <a:bodyPr wrap="none" lIns="0" tIns="0" rIns="0" bIns="0" rtlCol="0" anchor="t"/>
          <a:lstStyle/>
          <a:p>
            <a:pPr defTabSz="761970">
              <a:lnSpc>
                <a:spcPts val="1833"/>
              </a:lnSpc>
            </a:pPr>
            <a:r>
              <a:rPr lang="en-US" sz="1833" b="1" dirty="0">
                <a:solidFill>
                  <a:srgbClr val="000000"/>
                </a:solidFill>
                <a:latin typeface="Montserrat Black" pitchFamily="34" charset="0"/>
                <a:ea typeface="Montserrat Black" pitchFamily="34" charset="-122"/>
                <a:cs typeface="Montserrat Black" pitchFamily="34" charset="-120"/>
              </a:rPr>
              <a:t>❓</a:t>
            </a:r>
            <a:r>
              <a:rPr lang="en-US" sz="1833" b="1" dirty="0">
                <a:solidFill>
                  <a:srgbClr val="1F497D"/>
                </a:solidFill>
                <a:latin typeface="Montserrat Black" pitchFamily="34" charset="0"/>
                <a:ea typeface="Montserrat Black" pitchFamily="34" charset="-122"/>
                <a:cs typeface="Montserrat Black" pitchFamily="34" charset="-120"/>
              </a:rPr>
              <a:t> Vì sao không dùng ma trận 3x3 cho 3D?</a:t>
            </a:r>
            <a:endParaRPr lang="en-US" sz="1833" dirty="0">
              <a:solidFill>
                <a:prstClr val="black"/>
              </a:solidFill>
              <a:latin typeface="Calibri" panose="020F0502020204030204"/>
            </a:endParaRPr>
          </a:p>
        </p:txBody>
      </p:sp>
      <p:sp>
        <p:nvSpPr>
          <p:cNvPr id="10" name="Text 8"/>
          <p:cNvSpPr/>
          <p:nvPr/>
        </p:nvSpPr>
        <p:spPr>
          <a:xfrm>
            <a:off x="760214" y="5361634"/>
            <a:ext cx="10642203" cy="604838"/>
          </a:xfrm>
          <a:prstGeom prst="rect">
            <a:avLst/>
          </a:prstGeom>
          <a:noFill/>
          <a:ln/>
        </p:spPr>
        <p:txBody>
          <a:bodyPr wrap="square" lIns="0" tIns="0" rIns="0" bIns="0" rtlCol="0" anchor="t"/>
          <a:lstStyle/>
          <a:p>
            <a:pPr algn="just" defTabSz="761970">
              <a:lnSpc>
                <a:spcPts val="2375"/>
              </a:lnSpc>
            </a:pPr>
            <a:r>
              <a:rPr lang="en-US" sz="1833" dirty="0">
                <a:solidFill>
                  <a:srgbClr val="000000"/>
                </a:solidFill>
                <a:latin typeface="Roboto Medium" pitchFamily="34" charset="0"/>
                <a:ea typeface="Roboto Medium" pitchFamily="34" charset="-122"/>
                <a:cs typeface="Roboto Medium" pitchFamily="34" charset="-120"/>
              </a:rPr>
              <a:t>Ma trận 4x4 cho phép biến đổi </a:t>
            </a:r>
            <a:r>
              <a:rPr lang="en-US" sz="1833" b="1" dirty="0">
                <a:solidFill>
                  <a:srgbClr val="000000"/>
                </a:solidFill>
                <a:latin typeface="Roboto Medium" pitchFamily="34" charset="0"/>
                <a:ea typeface="Roboto Medium" pitchFamily="34" charset="-122"/>
                <a:cs typeface="Roboto Medium" pitchFamily="34" charset="-120"/>
              </a:rPr>
              <a:t>affine</a:t>
            </a:r>
            <a:r>
              <a:rPr lang="en-US" sz="1833" dirty="0">
                <a:solidFill>
                  <a:srgbClr val="000000"/>
                </a:solidFill>
                <a:latin typeface="Roboto Medium" pitchFamily="34" charset="0"/>
                <a:ea typeface="Roboto Medium" pitchFamily="34" charset="-122"/>
                <a:cs typeface="Roboto Medium" pitchFamily="34" charset="-120"/>
              </a:rPr>
              <a:t> và sử dụng </a:t>
            </a:r>
            <a:r>
              <a:rPr lang="en-US" sz="1833" b="1" dirty="0">
                <a:solidFill>
                  <a:srgbClr val="000000"/>
                </a:solidFill>
                <a:latin typeface="Roboto Medium" pitchFamily="34" charset="0"/>
                <a:ea typeface="Roboto Medium" pitchFamily="34" charset="-122"/>
                <a:cs typeface="Roboto Medium" pitchFamily="34" charset="-120"/>
              </a:rPr>
              <a:t>tọa độ đồng nhất</a:t>
            </a:r>
            <a:r>
              <a:rPr lang="en-US" sz="1833" dirty="0">
                <a:solidFill>
                  <a:srgbClr val="000000"/>
                </a:solidFill>
                <a:latin typeface="Roboto Medium" pitchFamily="34" charset="0"/>
                <a:ea typeface="Roboto Medium" pitchFamily="34" charset="-122"/>
                <a:cs typeface="Roboto Medium" pitchFamily="34" charset="-120"/>
              </a:rPr>
              <a:t> (homogeneous coordinates), điều mà ma trận 3x3 không thể làm được với phép tịnh tiến. Hơn nữa, GPU được tối ưu hóa đặc biệt cho các phép nhân ma trận 4x4.</a:t>
            </a:r>
            <a:endParaRPr lang="en-US" sz="1833" dirty="0">
              <a:solidFill>
                <a:prstClr val="black"/>
              </a:solidFill>
              <a:latin typeface="Calibri" panose="020F0502020204030204"/>
            </a:endParaRPr>
          </a:p>
        </p:txBody>
      </p:sp>
      <p:sp>
        <p:nvSpPr>
          <p:cNvPr id="11" name="Shape 9"/>
          <p:cNvSpPr/>
          <p:nvPr/>
        </p:nvSpPr>
        <p:spPr>
          <a:xfrm>
            <a:off x="533400" y="4802089"/>
            <a:ext cx="19050" cy="1464767"/>
          </a:xfrm>
          <a:prstGeom prst="rect">
            <a:avLst/>
          </a:prstGeom>
          <a:solidFill>
            <a:srgbClr val="9B0D0D"/>
          </a:solidFill>
          <a:ln/>
        </p:spPr>
      </p:sp>
    </p:spTree>
    <p:extLst>
      <p:ext uri="{BB962C8B-B14F-4D97-AF65-F5344CB8AC3E}">
        <p14:creationId xmlns:p14="http://schemas.microsoft.com/office/powerpoint/2010/main" val="2727602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763290"/>
            <a:ext cx="8245673" cy="502047"/>
          </a:xfrm>
          <a:prstGeom prst="rect">
            <a:avLst/>
          </a:prstGeom>
          <a:noFill/>
          <a:ln/>
        </p:spPr>
        <p:txBody>
          <a:bodyPr wrap="none" lIns="0" tIns="0" rIns="0" bIns="0" rtlCol="0" anchor="t"/>
          <a:lstStyle/>
          <a:p>
            <a:pPr defTabSz="761970">
              <a:lnSpc>
                <a:spcPts val="3917"/>
              </a:lnSpc>
            </a:pPr>
            <a:r>
              <a:rPr lang="en-US" sz="3125" b="1" dirty="0">
                <a:solidFill>
                  <a:srgbClr val="1F497D"/>
                </a:solidFill>
                <a:latin typeface="Montserrat Black" pitchFamily="34" charset="0"/>
                <a:ea typeface="Montserrat Black" pitchFamily="34" charset="-122"/>
                <a:cs typeface="Montserrat Black" pitchFamily="34" charset="-120"/>
              </a:rPr>
              <a:t>QUATERNION – BIỂU DIỄN PHÉP QUAY</a:t>
            </a:r>
            <a:endParaRPr lang="en-US" sz="3125" dirty="0">
              <a:solidFill>
                <a:prstClr val="black"/>
              </a:solidFill>
              <a:latin typeface="Calibri" panose="020F0502020204030204"/>
            </a:endParaRPr>
          </a:p>
        </p:txBody>
      </p:sp>
      <p:sp>
        <p:nvSpPr>
          <p:cNvPr id="3" name="Text 1"/>
          <p:cNvSpPr/>
          <p:nvPr/>
        </p:nvSpPr>
        <p:spPr>
          <a:xfrm>
            <a:off x="661491" y="1524000"/>
            <a:ext cx="10869018" cy="642541"/>
          </a:xfrm>
          <a:prstGeom prst="rect">
            <a:avLst/>
          </a:prstGeom>
          <a:noFill/>
          <a:ln/>
        </p:spPr>
        <p:txBody>
          <a:bodyPr wrap="square" lIns="0" tIns="0" rIns="0" bIns="0" rtlCol="0" anchor="t"/>
          <a:lstStyle/>
          <a:p>
            <a:pPr defTabSz="761970">
              <a:lnSpc>
                <a:spcPts val="2500"/>
              </a:lnSpc>
            </a:pPr>
            <a:r>
              <a:rPr lang="en-US" sz="1667" dirty="0">
                <a:solidFill>
                  <a:srgbClr val="000000"/>
                </a:solidFill>
                <a:latin typeface="Roboto Medium" pitchFamily="34" charset="0"/>
                <a:ea typeface="Roboto Medium" pitchFamily="34" charset="-122"/>
                <a:cs typeface="Roboto Medium" pitchFamily="34" charset="-120"/>
              </a:rPr>
              <a:t>Quaternion là một công cụ toán học tiên tiến được sử dụng rộng rãi trong đồ họa máy tính để biểu diễn các phép quay, đặc biệt trong các hệ thống camera và animation phức tạp.</a:t>
            </a:r>
            <a:endParaRPr lang="en-US" sz="1667" dirty="0">
              <a:solidFill>
                <a:prstClr val="black"/>
              </a:solidFill>
              <a:latin typeface="Calibri" panose="020F0502020204030204"/>
            </a:endParaRPr>
          </a:p>
        </p:txBody>
      </p:sp>
      <p:sp>
        <p:nvSpPr>
          <p:cNvPr id="4" name="Shape 2"/>
          <p:cNvSpPr/>
          <p:nvPr/>
        </p:nvSpPr>
        <p:spPr>
          <a:xfrm>
            <a:off x="661491" y="2432596"/>
            <a:ext cx="80268" cy="80268"/>
          </a:xfrm>
          <a:prstGeom prst="roundRect">
            <a:avLst>
              <a:gd name="adj" fmla="val 474658"/>
            </a:avLst>
          </a:prstGeom>
          <a:solidFill>
            <a:srgbClr val="9B0D0D"/>
          </a:solidFill>
          <a:ln/>
        </p:spPr>
      </p:sp>
      <p:sp>
        <p:nvSpPr>
          <p:cNvPr id="5" name="Text 3"/>
          <p:cNvSpPr/>
          <p:nvPr/>
        </p:nvSpPr>
        <p:spPr>
          <a:xfrm>
            <a:off x="902393" y="2347218"/>
            <a:ext cx="2356445" cy="251023"/>
          </a:xfrm>
          <a:prstGeom prst="rect">
            <a:avLst/>
          </a:prstGeom>
          <a:noFill/>
          <a:ln/>
        </p:spPr>
        <p:txBody>
          <a:bodyPr wrap="none" lIns="0" tIns="0" rIns="0" bIns="0" rtlCol="0" anchor="t"/>
          <a:lstStyle/>
          <a:p>
            <a:pPr algn="just" defTabSz="761970">
              <a:lnSpc>
                <a:spcPts val="1958"/>
              </a:lnSpc>
            </a:pPr>
            <a:r>
              <a:rPr lang="en-US" sz="1833" b="1" dirty="0">
                <a:solidFill>
                  <a:srgbClr val="000000"/>
                </a:solidFill>
                <a:latin typeface="Montserrat Black" pitchFamily="34" charset="0"/>
                <a:ea typeface="Montserrat Black" pitchFamily="34" charset="-122"/>
                <a:cs typeface="Montserrat Black" pitchFamily="34" charset="-120"/>
              </a:rPr>
              <a:t>Tránh lỗi Gimbal Lock</a:t>
            </a:r>
            <a:endParaRPr lang="en-US" sz="1833" dirty="0">
              <a:solidFill>
                <a:prstClr val="black"/>
              </a:solidFill>
              <a:latin typeface="Calibri" panose="020F0502020204030204"/>
            </a:endParaRPr>
          </a:p>
        </p:txBody>
      </p:sp>
      <p:sp>
        <p:nvSpPr>
          <p:cNvPr id="6" name="Text 4"/>
          <p:cNvSpPr/>
          <p:nvPr/>
        </p:nvSpPr>
        <p:spPr>
          <a:xfrm>
            <a:off x="902394" y="2694583"/>
            <a:ext cx="5093196" cy="770930"/>
          </a:xfrm>
          <a:prstGeom prst="rect">
            <a:avLst/>
          </a:prstGeom>
          <a:noFill/>
          <a:ln/>
        </p:spPr>
        <p:txBody>
          <a:bodyPr wrap="square" lIns="0" tIns="0" rIns="0" bIns="0" rtlCol="0" anchor="t"/>
          <a:lstStyle/>
          <a:p>
            <a:pPr algn="just" defTabSz="761970">
              <a:lnSpc>
                <a:spcPts val="2000"/>
              </a:lnSpc>
            </a:pPr>
            <a:r>
              <a:rPr lang="en-US" sz="1667" dirty="0">
                <a:solidFill>
                  <a:srgbClr val="000000"/>
                </a:solidFill>
                <a:latin typeface="Roboto Medium" pitchFamily="34" charset="0"/>
                <a:ea typeface="Roboto Medium" pitchFamily="34" charset="-122"/>
                <a:cs typeface="Roboto Medium" pitchFamily="34" charset="-120"/>
              </a:rPr>
              <a:t>Không giống như các góc Euler (Euler angles), quaternion không gặp phải vấn đề gimbal lock, một hiện tượng mất đi một bậc tự do khi hai trục quay trùng nhau.</a:t>
            </a:r>
            <a:endParaRPr lang="en-US" sz="1667" dirty="0">
              <a:solidFill>
                <a:prstClr val="black"/>
              </a:solidFill>
              <a:latin typeface="Calibri" panose="020F0502020204030204"/>
            </a:endParaRPr>
          </a:p>
        </p:txBody>
      </p:sp>
      <p:sp>
        <p:nvSpPr>
          <p:cNvPr id="7" name="Shape 5"/>
          <p:cNvSpPr/>
          <p:nvPr/>
        </p:nvSpPr>
        <p:spPr>
          <a:xfrm>
            <a:off x="6196408" y="2432596"/>
            <a:ext cx="80268" cy="80268"/>
          </a:xfrm>
          <a:prstGeom prst="roundRect">
            <a:avLst>
              <a:gd name="adj" fmla="val 474658"/>
            </a:avLst>
          </a:prstGeom>
          <a:solidFill>
            <a:srgbClr val="9B0D0D"/>
          </a:solidFill>
          <a:ln/>
        </p:spPr>
      </p:sp>
      <p:sp>
        <p:nvSpPr>
          <p:cNvPr id="8" name="Text 6"/>
          <p:cNvSpPr/>
          <p:nvPr/>
        </p:nvSpPr>
        <p:spPr>
          <a:xfrm>
            <a:off x="6437311" y="2347218"/>
            <a:ext cx="2008287" cy="251023"/>
          </a:xfrm>
          <a:prstGeom prst="rect">
            <a:avLst/>
          </a:prstGeom>
          <a:noFill/>
          <a:ln/>
        </p:spPr>
        <p:txBody>
          <a:bodyPr wrap="none" lIns="0" tIns="0" rIns="0" bIns="0" rtlCol="0" anchor="t"/>
          <a:lstStyle/>
          <a:p>
            <a:pPr algn="just" defTabSz="761970">
              <a:lnSpc>
                <a:spcPts val="1958"/>
              </a:lnSpc>
            </a:pPr>
            <a:r>
              <a:rPr lang="en-US" sz="1833" b="1" dirty="0">
                <a:solidFill>
                  <a:srgbClr val="000000"/>
                </a:solidFill>
                <a:latin typeface="Montserrat Black" pitchFamily="34" charset="0"/>
                <a:ea typeface="Montserrat Black" pitchFamily="34" charset="-122"/>
                <a:cs typeface="Montserrat Black" pitchFamily="34" charset="-120"/>
              </a:rPr>
              <a:t>Quay mượt mà</a:t>
            </a:r>
            <a:endParaRPr lang="en-US" sz="1833" dirty="0">
              <a:solidFill>
                <a:prstClr val="black"/>
              </a:solidFill>
              <a:latin typeface="Calibri" panose="020F0502020204030204"/>
            </a:endParaRPr>
          </a:p>
        </p:txBody>
      </p:sp>
      <p:sp>
        <p:nvSpPr>
          <p:cNvPr id="9" name="Text 7"/>
          <p:cNvSpPr/>
          <p:nvPr/>
        </p:nvSpPr>
        <p:spPr>
          <a:xfrm>
            <a:off x="6437312" y="2694583"/>
            <a:ext cx="5093196" cy="770930"/>
          </a:xfrm>
          <a:prstGeom prst="rect">
            <a:avLst/>
          </a:prstGeom>
          <a:noFill/>
          <a:ln/>
        </p:spPr>
        <p:txBody>
          <a:bodyPr wrap="square" lIns="0" tIns="0" rIns="0" bIns="0" rtlCol="0" anchor="t"/>
          <a:lstStyle/>
          <a:p>
            <a:pPr algn="just" defTabSz="761970">
              <a:lnSpc>
                <a:spcPts val="2000"/>
              </a:lnSpc>
            </a:pPr>
            <a:r>
              <a:rPr lang="en-US" sz="1667" dirty="0">
                <a:solidFill>
                  <a:srgbClr val="000000"/>
                </a:solidFill>
                <a:latin typeface="Roboto Medium" pitchFamily="34" charset="0"/>
                <a:ea typeface="Roboto Medium" pitchFamily="34" charset="-122"/>
                <a:cs typeface="Roboto Medium" pitchFamily="34" charset="-120"/>
              </a:rPr>
              <a:t>Quaternion giúp thực hiện các phép nội suy quay một cách mượt mà và tự nhiên hơn, điều này rất quan trọng cho animation và điều khiển camera.</a:t>
            </a:r>
            <a:endParaRPr lang="en-US" sz="1667" dirty="0">
              <a:solidFill>
                <a:prstClr val="black"/>
              </a:solidFill>
              <a:latin typeface="Calibri" panose="020F0502020204030204"/>
            </a:endParaRPr>
          </a:p>
        </p:txBody>
      </p:sp>
      <p:sp>
        <p:nvSpPr>
          <p:cNvPr id="10" name="Text 8"/>
          <p:cNvSpPr/>
          <p:nvPr/>
        </p:nvSpPr>
        <p:spPr>
          <a:xfrm>
            <a:off x="661491" y="3850280"/>
            <a:ext cx="10869018" cy="642541"/>
          </a:xfrm>
          <a:prstGeom prst="rect">
            <a:avLst/>
          </a:prstGeom>
          <a:noFill/>
          <a:ln/>
        </p:spPr>
        <p:txBody>
          <a:bodyPr wrap="square" lIns="0" tIns="0" rIns="0" bIns="0" rtlCol="0" anchor="t"/>
          <a:lstStyle/>
          <a:p>
            <a:pPr algn="just" defTabSz="761970">
              <a:lnSpc>
                <a:spcPts val="2500"/>
              </a:lnSpc>
            </a:pPr>
            <a:r>
              <a:rPr lang="en-US" sz="1667" dirty="0">
                <a:solidFill>
                  <a:srgbClr val="000000"/>
                </a:solidFill>
                <a:latin typeface="Roboto Medium" pitchFamily="34" charset="0"/>
                <a:ea typeface="Roboto Medium" pitchFamily="34" charset="-122"/>
                <a:cs typeface="Roboto Medium" pitchFamily="34" charset="-120"/>
              </a:rPr>
              <a:t>Các ứng dụng tiêu biểu bao gồm camera xoay tự do trong game hoặc nhân vật thực hiện các chuyển động quay liên tục mà không bị giật hoặc lỗi.</a:t>
            </a:r>
            <a:endParaRPr lang="en-US" sz="1667" dirty="0">
              <a:solidFill>
                <a:prstClr val="black"/>
              </a:solidFill>
              <a:latin typeface="Calibri" panose="020F0502020204030204"/>
            </a:endParaRPr>
          </a:p>
        </p:txBody>
      </p:sp>
      <p:sp>
        <p:nvSpPr>
          <p:cNvPr id="11" name="Text 9"/>
          <p:cNvSpPr/>
          <p:nvPr/>
        </p:nvSpPr>
        <p:spPr>
          <a:xfrm>
            <a:off x="902494" y="4710411"/>
            <a:ext cx="5995789" cy="257373"/>
          </a:xfrm>
          <a:prstGeom prst="rect">
            <a:avLst/>
          </a:prstGeom>
          <a:noFill/>
          <a:ln/>
        </p:spPr>
        <p:txBody>
          <a:bodyPr wrap="none" lIns="0" tIns="0" rIns="0" bIns="0" rtlCol="0" anchor="t"/>
          <a:lstStyle/>
          <a:p>
            <a:pPr algn="just" defTabSz="761970">
              <a:lnSpc>
                <a:spcPts val="1958"/>
              </a:lnSpc>
            </a:pPr>
            <a:r>
              <a:rPr lang="en-US" sz="1667" b="1" dirty="0">
                <a:solidFill>
                  <a:srgbClr val="000000"/>
                </a:solidFill>
                <a:latin typeface="Montserrat Black" pitchFamily="34" charset="0"/>
                <a:ea typeface="Montserrat Black" pitchFamily="34" charset="-122"/>
                <a:cs typeface="Montserrat Black" pitchFamily="34" charset="-120"/>
              </a:rPr>
              <a:t>❓</a:t>
            </a:r>
            <a:r>
              <a:rPr lang="en-US" sz="1667" b="1" dirty="0">
                <a:solidFill>
                  <a:srgbClr val="1F497D"/>
                </a:solidFill>
                <a:latin typeface="Montserrat Black" pitchFamily="34" charset="0"/>
                <a:ea typeface="Montserrat Black" pitchFamily="34" charset="-122"/>
                <a:cs typeface="Montserrat Black" pitchFamily="34" charset="-120"/>
              </a:rPr>
              <a:t> Vì sao không dùng Euler angle cho mọi trường hợp?</a:t>
            </a:r>
            <a:endParaRPr lang="en-US" sz="1667" dirty="0">
              <a:solidFill>
                <a:prstClr val="black"/>
              </a:solidFill>
              <a:latin typeface="Calibri" panose="020F0502020204030204"/>
            </a:endParaRPr>
          </a:p>
        </p:txBody>
      </p:sp>
      <p:sp>
        <p:nvSpPr>
          <p:cNvPr id="12" name="Text 10"/>
          <p:cNvSpPr/>
          <p:nvPr/>
        </p:nvSpPr>
        <p:spPr>
          <a:xfrm>
            <a:off x="902493" y="5208787"/>
            <a:ext cx="10628015" cy="642541"/>
          </a:xfrm>
          <a:prstGeom prst="rect">
            <a:avLst/>
          </a:prstGeom>
          <a:noFill/>
          <a:ln/>
        </p:spPr>
        <p:txBody>
          <a:bodyPr wrap="square" lIns="0" tIns="0" rIns="0" bIns="0" rtlCol="0" anchor="t"/>
          <a:lstStyle/>
          <a:p>
            <a:pPr algn="just" defTabSz="761970">
              <a:lnSpc>
                <a:spcPts val="2500"/>
              </a:lnSpc>
            </a:pPr>
            <a:r>
              <a:rPr lang="en-US" sz="1667" dirty="0">
                <a:solidFill>
                  <a:srgbClr val="000000"/>
                </a:solidFill>
                <a:latin typeface="Roboto Medium" pitchFamily="34" charset="0"/>
                <a:ea typeface="Roboto Medium" pitchFamily="34" charset="-122"/>
                <a:cs typeface="Roboto Medium" pitchFamily="34" charset="-120"/>
              </a:rPr>
              <a:t>Euler angle dễ hiểu nhưng lại dễ gặp </a:t>
            </a:r>
            <a:r>
              <a:rPr lang="en-US" sz="1667" b="1" dirty="0">
                <a:solidFill>
                  <a:srgbClr val="000000"/>
                </a:solidFill>
                <a:latin typeface="Roboto Medium" pitchFamily="34" charset="0"/>
                <a:ea typeface="Roboto Medium" pitchFamily="34" charset="-122"/>
                <a:cs typeface="Roboto Medium" pitchFamily="34" charset="-120"/>
              </a:rPr>
              <a:t>gimbal lock</a:t>
            </a:r>
            <a:r>
              <a:rPr lang="en-US" sz="1667" dirty="0">
                <a:solidFill>
                  <a:srgbClr val="000000"/>
                </a:solidFill>
                <a:latin typeface="Roboto Medium" pitchFamily="34" charset="0"/>
                <a:ea typeface="Roboto Medium" pitchFamily="34" charset="-122"/>
                <a:cs typeface="Roboto Medium" pitchFamily="34" charset="-120"/>
              </a:rPr>
              <a:t> và khó nội suy mượt mà. Quaternion tuy khó hiểu hơn nhưng lại rất mạnh mẽ và ổn định, do đó các engine nội bộ thường dùng quaternion và chỉ hiển thị Euler cho nhà phát triển.</a:t>
            </a:r>
            <a:endParaRPr lang="en-US" sz="1667" dirty="0">
              <a:solidFill>
                <a:prstClr val="black"/>
              </a:solidFill>
              <a:latin typeface="Calibri" panose="020F0502020204030204"/>
            </a:endParaRPr>
          </a:p>
        </p:txBody>
      </p:sp>
      <p:sp>
        <p:nvSpPr>
          <p:cNvPr id="13" name="Shape 11"/>
          <p:cNvSpPr/>
          <p:nvPr/>
        </p:nvSpPr>
        <p:spPr>
          <a:xfrm>
            <a:off x="661491" y="4640758"/>
            <a:ext cx="19050" cy="1562596"/>
          </a:xfrm>
          <a:prstGeom prst="rect">
            <a:avLst/>
          </a:prstGeom>
          <a:solidFill>
            <a:srgbClr val="9B0D0D"/>
          </a:solidFill>
          <a:ln/>
        </p:spPr>
      </p:sp>
    </p:spTree>
    <p:extLst>
      <p:ext uri="{BB962C8B-B14F-4D97-AF65-F5344CB8AC3E}">
        <p14:creationId xmlns:p14="http://schemas.microsoft.com/office/powerpoint/2010/main" val="393846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85143-00A2-7593-AFEA-FA734478E01E}"/>
              </a:ext>
            </a:extLst>
          </p:cNvPr>
          <p:cNvSpPr>
            <a:spLocks noGrp="1"/>
          </p:cNvSpPr>
          <p:nvPr>
            <p:ph type="ctrTitle"/>
          </p:nvPr>
        </p:nvSpPr>
        <p:spPr/>
        <p:txBody>
          <a:bodyPr/>
          <a:lstStyle/>
          <a:p>
            <a:r>
              <a:rPr lang="en-VN"/>
              <a:t>VIỆN CÔNG NGHỆ THÔNG TIN VÀ TRUYỀN THÔNG</a:t>
            </a:r>
            <a:br>
              <a:rPr lang="en-VN"/>
            </a:br>
            <a:r>
              <a:rPr lang="en-VN"/>
              <a:t>CDIT</a:t>
            </a:r>
          </a:p>
        </p:txBody>
      </p:sp>
      <p:sp>
        <p:nvSpPr>
          <p:cNvPr id="3" name="Subtitle 2">
            <a:extLst>
              <a:ext uri="{FF2B5EF4-FFF2-40B4-BE49-F238E27FC236}">
                <a16:creationId xmlns:a16="http://schemas.microsoft.com/office/drawing/2014/main" id="{0ACEFCF2-DEB8-ECCB-023F-BEF28A252458}"/>
              </a:ext>
            </a:extLst>
          </p:cNvPr>
          <p:cNvSpPr>
            <a:spLocks noGrp="1"/>
          </p:cNvSpPr>
          <p:nvPr>
            <p:ph type="subTitle" idx="1"/>
          </p:nvPr>
        </p:nvSpPr>
        <p:spPr/>
        <p:txBody>
          <a:bodyPr/>
          <a:lstStyle/>
          <a:p>
            <a:endParaRPr lang="en-VN"/>
          </a:p>
        </p:txBody>
      </p:sp>
    </p:spTree>
    <p:extLst>
      <p:ext uri="{BB962C8B-B14F-4D97-AF65-F5344CB8AC3E}">
        <p14:creationId xmlns:p14="http://schemas.microsoft.com/office/powerpoint/2010/main" val="1623739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657600" y="1524000"/>
            <a:ext cx="4756944" cy="590649"/>
          </a:xfrm>
          <a:prstGeom prst="rect">
            <a:avLst/>
          </a:prstGeom>
          <a:noFill/>
          <a:ln/>
        </p:spPr>
        <p:txBody>
          <a:bodyPr wrap="none" lIns="0" tIns="0" rIns="0" bIns="0" rtlCol="0" anchor="t"/>
          <a:lstStyle/>
          <a:p>
            <a:pPr>
              <a:lnSpc>
                <a:spcPts val="4625"/>
              </a:lnSpc>
            </a:pPr>
            <a:r>
              <a:rPr lang="en-US" sz="3708" b="1" dirty="0">
                <a:solidFill>
                  <a:srgbClr val="1F497D"/>
                </a:solidFill>
                <a:latin typeface="Montserrat Black" pitchFamily="34" charset="0"/>
                <a:ea typeface="Montserrat Black" pitchFamily="34" charset="-122"/>
                <a:cs typeface="Montserrat Black" pitchFamily="34" charset="-120"/>
              </a:rPr>
              <a:t>Tài liệu tham khảo</a:t>
            </a:r>
            <a:endParaRPr lang="en-US" sz="3708" dirty="0"/>
          </a:p>
        </p:txBody>
      </p:sp>
      <p:sp>
        <p:nvSpPr>
          <p:cNvPr id="3" name="Text 1"/>
          <p:cNvSpPr/>
          <p:nvPr/>
        </p:nvSpPr>
        <p:spPr>
          <a:xfrm>
            <a:off x="789303" y="2658324"/>
            <a:ext cx="10869018" cy="377924"/>
          </a:xfrm>
          <a:prstGeom prst="rect">
            <a:avLst/>
          </a:prstGeom>
          <a:noFill/>
          <a:ln/>
        </p:spPr>
        <p:txBody>
          <a:bodyPr wrap="none" lIns="0" tIns="0" rIns="0" bIns="0" rtlCol="0" anchor="t"/>
          <a:lstStyle/>
          <a:p>
            <a:pPr marL="285739" indent="-285739">
              <a:lnSpc>
                <a:spcPts val="2375"/>
              </a:lnSpc>
              <a:buSzPct val="100000"/>
              <a:buChar char="•"/>
            </a:pPr>
            <a:r>
              <a:rPr lang="en-US" sz="2000" dirty="0">
                <a:solidFill>
                  <a:srgbClr val="000000"/>
                </a:solidFill>
                <a:latin typeface="Roboto Medium" pitchFamily="34" charset="0"/>
                <a:ea typeface="Roboto Medium" pitchFamily="34" charset="-122"/>
                <a:cs typeface="Roboto Medium" pitchFamily="34" charset="-120"/>
              </a:rPr>
              <a:t>Allen Sherrod. Game Graphics Programming. Charles River Media, 2008, 673p</a:t>
            </a:r>
            <a:endParaRPr lang="en-US" sz="2000" dirty="0"/>
          </a:p>
        </p:txBody>
      </p:sp>
      <p:sp>
        <p:nvSpPr>
          <p:cNvPr id="4" name="Text 2"/>
          <p:cNvSpPr/>
          <p:nvPr/>
        </p:nvSpPr>
        <p:spPr>
          <a:xfrm>
            <a:off x="789303" y="3102329"/>
            <a:ext cx="10869018" cy="377924"/>
          </a:xfrm>
          <a:prstGeom prst="rect">
            <a:avLst/>
          </a:prstGeom>
          <a:noFill/>
          <a:ln/>
        </p:spPr>
        <p:txBody>
          <a:bodyPr wrap="none" lIns="0" tIns="0" rIns="0" bIns="0" rtlCol="0" anchor="t"/>
          <a:lstStyle/>
          <a:p>
            <a:pPr marL="285739" indent="-285739">
              <a:lnSpc>
                <a:spcPts val="2375"/>
              </a:lnSpc>
              <a:buSzPct val="100000"/>
              <a:buChar char="•"/>
            </a:pPr>
            <a:r>
              <a:rPr lang="en-US" sz="2000" dirty="0">
                <a:solidFill>
                  <a:srgbClr val="000000"/>
                </a:solidFill>
                <a:latin typeface="Roboto Medium" pitchFamily="34" charset="0"/>
                <a:ea typeface="Roboto Medium" pitchFamily="34" charset="-122"/>
                <a:cs typeface="Roboto Medium" pitchFamily="34" charset="-120"/>
              </a:rPr>
              <a:t>David J.eck, Introduction to Computer Graphics, Hobart and William Smith Colleges, 2021</a:t>
            </a:r>
            <a:endParaRPr lang="en-US" sz="2000" dirty="0"/>
          </a:p>
        </p:txBody>
      </p:sp>
      <p:sp>
        <p:nvSpPr>
          <p:cNvPr id="5" name="Text 3"/>
          <p:cNvSpPr/>
          <p:nvPr/>
        </p:nvSpPr>
        <p:spPr>
          <a:xfrm>
            <a:off x="789303" y="3546333"/>
            <a:ext cx="10869018" cy="377924"/>
          </a:xfrm>
          <a:prstGeom prst="rect">
            <a:avLst/>
          </a:prstGeom>
          <a:noFill/>
          <a:ln/>
        </p:spPr>
        <p:txBody>
          <a:bodyPr wrap="none" lIns="0" tIns="0" rIns="0" bIns="0" rtlCol="0" anchor="t"/>
          <a:lstStyle/>
          <a:p>
            <a:pPr marL="285739" indent="-285739">
              <a:lnSpc>
                <a:spcPts val="2375"/>
              </a:lnSpc>
              <a:buSzPct val="100000"/>
              <a:buChar char="•"/>
            </a:pPr>
            <a:r>
              <a:rPr lang="en-US" sz="2000" dirty="0">
                <a:solidFill>
                  <a:srgbClr val="000000"/>
                </a:solidFill>
                <a:latin typeface="Roboto Medium" pitchFamily="34" charset="0"/>
                <a:ea typeface="Roboto Medium" pitchFamily="34" charset="-122"/>
                <a:cs typeface="Roboto Medium" pitchFamily="34" charset="-120"/>
              </a:rPr>
              <a:t>Trịnh Thị Vân Anh. Giáo trình kỹ thuật đồ họa. Học viện Công nghệ bưu chính viễn thông, 2018</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819746"/>
            <a:ext cx="4725492" cy="590649"/>
          </a:xfrm>
          <a:prstGeom prst="rect">
            <a:avLst/>
          </a:prstGeom>
          <a:noFill/>
          <a:ln/>
        </p:spPr>
        <p:txBody>
          <a:bodyPr wrap="none" lIns="0" tIns="0" rIns="0" bIns="0" rtlCol="0" anchor="t"/>
          <a:lstStyle/>
          <a:p>
            <a:pPr>
              <a:lnSpc>
                <a:spcPts val="4625"/>
              </a:lnSpc>
            </a:pPr>
            <a:r>
              <a:rPr lang="en-US" sz="3708" b="1" dirty="0">
                <a:solidFill>
                  <a:srgbClr val="1F497D"/>
                </a:solidFill>
                <a:latin typeface="Montserrat Black" pitchFamily="34" charset="0"/>
                <a:ea typeface="Montserrat Black" pitchFamily="34" charset="-122"/>
                <a:cs typeface="Montserrat Black" pitchFamily="34" charset="-120"/>
              </a:rPr>
              <a:t>Tổng quan chung</a:t>
            </a:r>
            <a:endParaRPr lang="en-US" sz="3708" dirty="0"/>
          </a:p>
        </p:txBody>
      </p:sp>
      <p:sp>
        <p:nvSpPr>
          <p:cNvPr id="3" name="Shape 1"/>
          <p:cNvSpPr/>
          <p:nvPr/>
        </p:nvSpPr>
        <p:spPr>
          <a:xfrm>
            <a:off x="661492" y="1788419"/>
            <a:ext cx="3496965" cy="2030413"/>
          </a:xfrm>
          <a:prstGeom prst="roundRect">
            <a:avLst>
              <a:gd name="adj" fmla="val 6005"/>
            </a:avLst>
          </a:prstGeom>
          <a:solidFill>
            <a:srgbClr val="FFFFFF"/>
          </a:solidFill>
          <a:ln w="30480">
            <a:solidFill>
              <a:srgbClr val="D8D4D4"/>
            </a:solidFill>
            <a:prstDash val="solid"/>
          </a:ln>
        </p:spPr>
      </p:sp>
      <p:sp>
        <p:nvSpPr>
          <p:cNvPr id="4" name="Shape 2"/>
          <p:cNvSpPr/>
          <p:nvPr/>
        </p:nvSpPr>
        <p:spPr>
          <a:xfrm>
            <a:off x="636092" y="1788419"/>
            <a:ext cx="101600" cy="2030413"/>
          </a:xfrm>
          <a:prstGeom prst="roundRect">
            <a:avLst>
              <a:gd name="adj" fmla="val 78139"/>
            </a:avLst>
          </a:prstGeom>
          <a:solidFill>
            <a:srgbClr val="9B0D0D"/>
          </a:solidFill>
          <a:ln/>
        </p:spPr>
      </p:sp>
      <p:sp>
        <p:nvSpPr>
          <p:cNvPr id="5" name="Text 3"/>
          <p:cNvSpPr/>
          <p:nvPr/>
        </p:nvSpPr>
        <p:spPr>
          <a:xfrm>
            <a:off x="1030387" y="2002831"/>
            <a:ext cx="2835275" cy="354409"/>
          </a:xfrm>
          <a:prstGeom prst="rect">
            <a:avLst/>
          </a:prstGeom>
          <a:noFill/>
          <a:ln/>
        </p:spPr>
        <p:txBody>
          <a:bodyPr wrap="none" lIns="0" tIns="0" rIns="0" bIns="0" rtlCol="0" anchor="t"/>
          <a:lstStyle/>
          <a:p>
            <a:pPr algn="ctr">
              <a:lnSpc>
                <a:spcPts val="2750"/>
              </a:lnSpc>
            </a:pPr>
            <a:r>
              <a:rPr lang="en-US" sz="2208" b="1" dirty="0">
                <a:solidFill>
                  <a:srgbClr val="000000"/>
                </a:solidFill>
                <a:latin typeface="Montserrat Black" pitchFamily="34" charset="0"/>
                <a:ea typeface="Montserrat Black" pitchFamily="34" charset="-122"/>
                <a:cs typeface="Montserrat Black" pitchFamily="34" charset="-120"/>
              </a:rPr>
              <a:t>Khái niệm cơ bản</a:t>
            </a:r>
            <a:endParaRPr lang="en-US" sz="2208" dirty="0"/>
          </a:p>
        </p:txBody>
      </p:sp>
      <p:sp>
        <p:nvSpPr>
          <p:cNvPr id="6" name="Text 4"/>
          <p:cNvSpPr/>
          <p:nvPr/>
        </p:nvSpPr>
        <p:spPr>
          <a:xfrm>
            <a:off x="952103" y="2470646"/>
            <a:ext cx="2991942" cy="1133773"/>
          </a:xfrm>
          <a:prstGeom prst="rect">
            <a:avLst/>
          </a:prstGeom>
          <a:noFill/>
          <a:ln/>
        </p:spPr>
        <p:txBody>
          <a:bodyPr wrap="square" lIns="0" tIns="0" rIns="0" bIns="0" rtlCol="0" anchor="t"/>
          <a:lstStyle/>
          <a:p>
            <a:pPr algn="ctr">
              <a:lnSpc>
                <a:spcPts val="2958"/>
              </a:lnSpc>
            </a:pPr>
            <a:r>
              <a:rPr lang="en-US" sz="1833" dirty="0">
                <a:solidFill>
                  <a:srgbClr val="000000"/>
                </a:solidFill>
                <a:latin typeface="Roboto Medium" pitchFamily="34" charset="0"/>
                <a:ea typeface="Roboto Medium" pitchFamily="34" charset="-122"/>
                <a:cs typeface="Roboto Medium" pitchFamily="34" charset="-120"/>
              </a:rPr>
              <a:t>Các thuật ngữ và định nghĩa nền tảng trong đồ họa máy tính.</a:t>
            </a:r>
            <a:endParaRPr lang="en-US" sz="1833" dirty="0"/>
          </a:p>
        </p:txBody>
      </p:sp>
      <p:sp>
        <p:nvSpPr>
          <p:cNvPr id="7" name="Shape 5"/>
          <p:cNvSpPr/>
          <p:nvPr/>
        </p:nvSpPr>
        <p:spPr>
          <a:xfrm>
            <a:off x="4347468" y="1788419"/>
            <a:ext cx="3496965" cy="2030413"/>
          </a:xfrm>
          <a:prstGeom prst="roundRect">
            <a:avLst>
              <a:gd name="adj" fmla="val 6005"/>
            </a:avLst>
          </a:prstGeom>
          <a:solidFill>
            <a:srgbClr val="FFFFFF"/>
          </a:solidFill>
          <a:ln w="30480">
            <a:solidFill>
              <a:srgbClr val="D8D4D4"/>
            </a:solidFill>
            <a:prstDash val="solid"/>
          </a:ln>
        </p:spPr>
      </p:sp>
      <p:sp>
        <p:nvSpPr>
          <p:cNvPr id="8" name="Shape 6"/>
          <p:cNvSpPr/>
          <p:nvPr/>
        </p:nvSpPr>
        <p:spPr>
          <a:xfrm>
            <a:off x="4322068" y="1788419"/>
            <a:ext cx="101600" cy="2030413"/>
          </a:xfrm>
          <a:prstGeom prst="roundRect">
            <a:avLst>
              <a:gd name="adj" fmla="val 78139"/>
            </a:avLst>
          </a:prstGeom>
          <a:solidFill>
            <a:srgbClr val="9B0D0D"/>
          </a:solidFill>
          <a:ln/>
        </p:spPr>
      </p:sp>
      <p:sp>
        <p:nvSpPr>
          <p:cNvPr id="9" name="Text 7"/>
          <p:cNvSpPr/>
          <p:nvPr/>
        </p:nvSpPr>
        <p:spPr>
          <a:xfrm>
            <a:off x="4716363" y="2002831"/>
            <a:ext cx="2835275" cy="354409"/>
          </a:xfrm>
          <a:prstGeom prst="rect">
            <a:avLst/>
          </a:prstGeom>
          <a:noFill/>
          <a:ln/>
        </p:spPr>
        <p:txBody>
          <a:bodyPr wrap="none" lIns="0" tIns="0" rIns="0" bIns="0" rtlCol="0" anchor="t"/>
          <a:lstStyle/>
          <a:p>
            <a:pPr algn="ctr">
              <a:lnSpc>
                <a:spcPts val="2750"/>
              </a:lnSpc>
            </a:pPr>
            <a:r>
              <a:rPr lang="en-US" sz="2208" b="1" dirty="0">
                <a:solidFill>
                  <a:srgbClr val="000000"/>
                </a:solidFill>
                <a:latin typeface="Montserrat Black" pitchFamily="34" charset="0"/>
                <a:ea typeface="Montserrat Black" pitchFamily="34" charset="-122"/>
                <a:cs typeface="Montserrat Black" pitchFamily="34" charset="-120"/>
              </a:rPr>
              <a:t>Dữ liệu đồ họa</a:t>
            </a:r>
            <a:endParaRPr lang="en-US" sz="2208" dirty="0"/>
          </a:p>
        </p:txBody>
      </p:sp>
      <p:sp>
        <p:nvSpPr>
          <p:cNvPr id="10" name="Text 8"/>
          <p:cNvSpPr/>
          <p:nvPr/>
        </p:nvSpPr>
        <p:spPr>
          <a:xfrm>
            <a:off x="4638080" y="2470646"/>
            <a:ext cx="2991942" cy="1133773"/>
          </a:xfrm>
          <a:prstGeom prst="rect">
            <a:avLst/>
          </a:prstGeom>
          <a:noFill/>
          <a:ln/>
        </p:spPr>
        <p:txBody>
          <a:bodyPr wrap="square" lIns="0" tIns="0" rIns="0" bIns="0" rtlCol="0" anchor="t"/>
          <a:lstStyle/>
          <a:p>
            <a:pPr algn="ctr">
              <a:lnSpc>
                <a:spcPts val="2958"/>
              </a:lnSpc>
            </a:pPr>
            <a:r>
              <a:rPr lang="en-US" sz="1833" dirty="0">
                <a:solidFill>
                  <a:srgbClr val="000000"/>
                </a:solidFill>
                <a:latin typeface="Roboto Medium" pitchFamily="34" charset="0"/>
                <a:ea typeface="Roboto Medium" pitchFamily="34" charset="-122"/>
                <a:cs typeface="Roboto Medium" pitchFamily="34" charset="-120"/>
              </a:rPr>
              <a:t>Tìm hiểu về Bits, Bytes, cách biểu diễn màu sắc và điểm ảnh (Pixels).</a:t>
            </a:r>
            <a:endParaRPr lang="en-US" sz="1833" dirty="0"/>
          </a:p>
        </p:txBody>
      </p:sp>
      <p:sp>
        <p:nvSpPr>
          <p:cNvPr id="11" name="Shape 9"/>
          <p:cNvSpPr/>
          <p:nvPr/>
        </p:nvSpPr>
        <p:spPr>
          <a:xfrm>
            <a:off x="8033444" y="1788419"/>
            <a:ext cx="3496965" cy="2030413"/>
          </a:xfrm>
          <a:prstGeom prst="roundRect">
            <a:avLst>
              <a:gd name="adj" fmla="val 6005"/>
            </a:avLst>
          </a:prstGeom>
          <a:solidFill>
            <a:srgbClr val="FFFFFF"/>
          </a:solidFill>
          <a:ln w="30480">
            <a:solidFill>
              <a:srgbClr val="D8D4D4"/>
            </a:solidFill>
            <a:prstDash val="solid"/>
          </a:ln>
        </p:spPr>
      </p:sp>
      <p:sp>
        <p:nvSpPr>
          <p:cNvPr id="12" name="Shape 10"/>
          <p:cNvSpPr/>
          <p:nvPr/>
        </p:nvSpPr>
        <p:spPr>
          <a:xfrm>
            <a:off x="8008044" y="1788419"/>
            <a:ext cx="101600" cy="2030413"/>
          </a:xfrm>
          <a:prstGeom prst="roundRect">
            <a:avLst>
              <a:gd name="adj" fmla="val 78139"/>
            </a:avLst>
          </a:prstGeom>
          <a:solidFill>
            <a:srgbClr val="9B0D0D"/>
          </a:solidFill>
          <a:ln/>
        </p:spPr>
      </p:sp>
      <p:sp>
        <p:nvSpPr>
          <p:cNvPr id="13" name="Text 11"/>
          <p:cNvSpPr/>
          <p:nvPr/>
        </p:nvSpPr>
        <p:spPr>
          <a:xfrm>
            <a:off x="8402340" y="2002831"/>
            <a:ext cx="2835275" cy="354409"/>
          </a:xfrm>
          <a:prstGeom prst="rect">
            <a:avLst/>
          </a:prstGeom>
          <a:noFill/>
          <a:ln/>
        </p:spPr>
        <p:txBody>
          <a:bodyPr wrap="none" lIns="0" tIns="0" rIns="0" bIns="0" rtlCol="0" anchor="t"/>
          <a:lstStyle/>
          <a:p>
            <a:pPr algn="ctr">
              <a:lnSpc>
                <a:spcPts val="2750"/>
              </a:lnSpc>
            </a:pPr>
            <a:r>
              <a:rPr lang="en-US" sz="2208" b="1" dirty="0">
                <a:solidFill>
                  <a:srgbClr val="000000"/>
                </a:solidFill>
                <a:latin typeface="Montserrat Black" pitchFamily="34" charset="0"/>
                <a:ea typeface="Montserrat Black" pitchFamily="34" charset="-122"/>
                <a:cs typeface="Montserrat Black" pitchFamily="34" charset="-120"/>
              </a:rPr>
              <a:t>Hình học cơ bản</a:t>
            </a:r>
            <a:endParaRPr lang="en-US" sz="2208" dirty="0"/>
          </a:p>
        </p:txBody>
      </p:sp>
      <p:sp>
        <p:nvSpPr>
          <p:cNvPr id="14" name="Text 12"/>
          <p:cNvSpPr/>
          <p:nvPr/>
        </p:nvSpPr>
        <p:spPr>
          <a:xfrm>
            <a:off x="8324057" y="2470646"/>
            <a:ext cx="2991942" cy="755848"/>
          </a:xfrm>
          <a:prstGeom prst="rect">
            <a:avLst/>
          </a:prstGeom>
          <a:noFill/>
          <a:ln/>
        </p:spPr>
        <p:txBody>
          <a:bodyPr wrap="square" lIns="0" tIns="0" rIns="0" bIns="0" rtlCol="0" anchor="t"/>
          <a:lstStyle/>
          <a:p>
            <a:pPr algn="ctr">
              <a:lnSpc>
                <a:spcPts val="2958"/>
              </a:lnSpc>
            </a:pPr>
            <a:r>
              <a:rPr lang="en-US" sz="1833" dirty="0">
                <a:solidFill>
                  <a:srgbClr val="000000"/>
                </a:solidFill>
                <a:latin typeface="Roboto Medium" pitchFamily="34" charset="0"/>
                <a:ea typeface="Roboto Medium" pitchFamily="34" charset="-122"/>
                <a:cs typeface="Roboto Medium" pitchFamily="34" charset="-120"/>
              </a:rPr>
              <a:t>Các nguyên lý hình học áp dụng trong đồ họa máy tính.</a:t>
            </a:r>
            <a:endParaRPr lang="en-US" sz="1833" dirty="0"/>
          </a:p>
        </p:txBody>
      </p:sp>
      <p:sp>
        <p:nvSpPr>
          <p:cNvPr id="15" name="Shape 13"/>
          <p:cNvSpPr/>
          <p:nvPr/>
        </p:nvSpPr>
        <p:spPr>
          <a:xfrm>
            <a:off x="2504480" y="4007843"/>
            <a:ext cx="3496965" cy="2030413"/>
          </a:xfrm>
          <a:prstGeom prst="roundRect">
            <a:avLst>
              <a:gd name="adj" fmla="val 6005"/>
            </a:avLst>
          </a:prstGeom>
          <a:solidFill>
            <a:srgbClr val="FFFFFF"/>
          </a:solidFill>
          <a:ln w="30480">
            <a:solidFill>
              <a:srgbClr val="D8D4D4"/>
            </a:solidFill>
            <a:prstDash val="solid"/>
          </a:ln>
        </p:spPr>
      </p:sp>
      <p:sp>
        <p:nvSpPr>
          <p:cNvPr id="16" name="Shape 14"/>
          <p:cNvSpPr/>
          <p:nvPr/>
        </p:nvSpPr>
        <p:spPr>
          <a:xfrm>
            <a:off x="2479080" y="4007843"/>
            <a:ext cx="101600" cy="2030413"/>
          </a:xfrm>
          <a:prstGeom prst="roundRect">
            <a:avLst>
              <a:gd name="adj" fmla="val 78139"/>
            </a:avLst>
          </a:prstGeom>
          <a:solidFill>
            <a:srgbClr val="9B0D0D"/>
          </a:solidFill>
          <a:ln/>
        </p:spPr>
      </p:sp>
      <p:sp>
        <p:nvSpPr>
          <p:cNvPr id="17" name="Text 15"/>
          <p:cNvSpPr/>
          <p:nvPr/>
        </p:nvSpPr>
        <p:spPr>
          <a:xfrm>
            <a:off x="2873375" y="4222255"/>
            <a:ext cx="2835275" cy="354409"/>
          </a:xfrm>
          <a:prstGeom prst="rect">
            <a:avLst/>
          </a:prstGeom>
          <a:noFill/>
          <a:ln/>
        </p:spPr>
        <p:txBody>
          <a:bodyPr wrap="none" lIns="0" tIns="0" rIns="0" bIns="0" rtlCol="0" anchor="t"/>
          <a:lstStyle/>
          <a:p>
            <a:pPr algn="ctr">
              <a:lnSpc>
                <a:spcPts val="2750"/>
              </a:lnSpc>
            </a:pPr>
            <a:r>
              <a:rPr lang="en-US" sz="2208" b="1" dirty="0">
                <a:solidFill>
                  <a:srgbClr val="000000"/>
                </a:solidFill>
                <a:latin typeface="Montserrat Black" pitchFamily="34" charset="0"/>
                <a:ea typeface="Montserrat Black" pitchFamily="34" charset="-122"/>
                <a:cs typeface="Montserrat Black" pitchFamily="34" charset="-120"/>
              </a:rPr>
              <a:t>2D &amp; 3D</a:t>
            </a:r>
            <a:endParaRPr lang="en-US" sz="2208" dirty="0"/>
          </a:p>
        </p:txBody>
      </p:sp>
      <p:sp>
        <p:nvSpPr>
          <p:cNvPr id="18" name="Text 16"/>
          <p:cNvSpPr/>
          <p:nvPr/>
        </p:nvSpPr>
        <p:spPr>
          <a:xfrm>
            <a:off x="2795092" y="4690070"/>
            <a:ext cx="2991942" cy="1133773"/>
          </a:xfrm>
          <a:prstGeom prst="rect">
            <a:avLst/>
          </a:prstGeom>
          <a:noFill/>
          <a:ln/>
        </p:spPr>
        <p:txBody>
          <a:bodyPr wrap="square" lIns="0" tIns="0" rIns="0" bIns="0" rtlCol="0" anchor="t"/>
          <a:lstStyle/>
          <a:p>
            <a:pPr algn="ctr">
              <a:lnSpc>
                <a:spcPts val="2958"/>
              </a:lnSpc>
            </a:pPr>
            <a:r>
              <a:rPr lang="en-US" sz="1833" dirty="0">
                <a:solidFill>
                  <a:srgbClr val="000000"/>
                </a:solidFill>
                <a:latin typeface="Roboto Medium" pitchFamily="34" charset="0"/>
                <a:ea typeface="Roboto Medium" pitchFamily="34" charset="-122"/>
                <a:cs typeface="Roboto Medium" pitchFamily="34" charset="-120"/>
              </a:rPr>
              <a:t>Phân biệt và hiểu rõ đồ họa 2D và 3D trong phát triển game.</a:t>
            </a:r>
            <a:endParaRPr lang="en-US" sz="1833" dirty="0"/>
          </a:p>
        </p:txBody>
      </p:sp>
      <p:sp>
        <p:nvSpPr>
          <p:cNvPr id="19" name="Shape 17"/>
          <p:cNvSpPr/>
          <p:nvPr/>
        </p:nvSpPr>
        <p:spPr>
          <a:xfrm>
            <a:off x="6190457" y="4007843"/>
            <a:ext cx="3496965" cy="2030413"/>
          </a:xfrm>
          <a:prstGeom prst="roundRect">
            <a:avLst>
              <a:gd name="adj" fmla="val 6005"/>
            </a:avLst>
          </a:prstGeom>
          <a:solidFill>
            <a:srgbClr val="FFFFFF"/>
          </a:solidFill>
          <a:ln w="30480">
            <a:solidFill>
              <a:srgbClr val="D8D4D4"/>
            </a:solidFill>
            <a:prstDash val="solid"/>
          </a:ln>
        </p:spPr>
      </p:sp>
      <p:sp>
        <p:nvSpPr>
          <p:cNvPr id="20" name="Shape 18"/>
          <p:cNvSpPr/>
          <p:nvPr/>
        </p:nvSpPr>
        <p:spPr>
          <a:xfrm>
            <a:off x="6165056" y="4007843"/>
            <a:ext cx="101600" cy="2030413"/>
          </a:xfrm>
          <a:prstGeom prst="roundRect">
            <a:avLst>
              <a:gd name="adj" fmla="val 78139"/>
            </a:avLst>
          </a:prstGeom>
          <a:solidFill>
            <a:srgbClr val="9B0D0D"/>
          </a:solidFill>
          <a:ln/>
        </p:spPr>
      </p:sp>
      <p:sp>
        <p:nvSpPr>
          <p:cNvPr id="21" name="Text 19"/>
          <p:cNvSpPr/>
          <p:nvPr/>
        </p:nvSpPr>
        <p:spPr>
          <a:xfrm>
            <a:off x="6547843" y="4222255"/>
            <a:ext cx="2858294" cy="354409"/>
          </a:xfrm>
          <a:prstGeom prst="rect">
            <a:avLst/>
          </a:prstGeom>
          <a:noFill/>
          <a:ln/>
        </p:spPr>
        <p:txBody>
          <a:bodyPr wrap="none" lIns="0" tIns="0" rIns="0" bIns="0" rtlCol="0" anchor="t"/>
          <a:lstStyle/>
          <a:p>
            <a:pPr algn="ctr">
              <a:lnSpc>
                <a:spcPts val="2750"/>
              </a:lnSpc>
            </a:pPr>
            <a:r>
              <a:rPr lang="en-US" sz="2208" b="1" dirty="0">
                <a:solidFill>
                  <a:srgbClr val="000000"/>
                </a:solidFill>
                <a:latin typeface="Montserrat Black" pitchFamily="34" charset="0"/>
                <a:ea typeface="Montserrat Black" pitchFamily="34" charset="-122"/>
                <a:cs typeface="Montserrat Black" pitchFamily="34" charset="-120"/>
              </a:rPr>
              <a:t>Toán học nền tảng</a:t>
            </a:r>
            <a:endParaRPr lang="en-US" sz="2208" dirty="0"/>
          </a:p>
        </p:txBody>
      </p:sp>
      <p:sp>
        <p:nvSpPr>
          <p:cNvPr id="22" name="Text 20"/>
          <p:cNvSpPr/>
          <p:nvPr/>
        </p:nvSpPr>
        <p:spPr>
          <a:xfrm>
            <a:off x="6481068" y="4690070"/>
            <a:ext cx="2991942" cy="755848"/>
          </a:xfrm>
          <a:prstGeom prst="rect">
            <a:avLst/>
          </a:prstGeom>
          <a:noFill/>
          <a:ln/>
        </p:spPr>
        <p:txBody>
          <a:bodyPr wrap="square" lIns="0" tIns="0" rIns="0" bIns="0" rtlCol="0" anchor="t"/>
          <a:lstStyle/>
          <a:p>
            <a:pPr algn="ctr">
              <a:lnSpc>
                <a:spcPts val="2958"/>
              </a:lnSpc>
            </a:pPr>
            <a:r>
              <a:rPr lang="en-US" sz="1833" dirty="0">
                <a:solidFill>
                  <a:srgbClr val="000000"/>
                </a:solidFill>
                <a:latin typeface="Roboto Medium" pitchFamily="34" charset="0"/>
                <a:ea typeface="Roboto Medium" pitchFamily="34" charset="-122"/>
                <a:cs typeface="Roboto Medium" pitchFamily="34" charset="-120"/>
              </a:rPr>
              <a:t>Ôn lại và áp dụng các khái niệm toán học quan trọng.</a:t>
            </a:r>
            <a:endParaRPr lang="en-US" sz="1833"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743309"/>
            <a:ext cx="5704781" cy="590649"/>
          </a:xfrm>
          <a:prstGeom prst="rect">
            <a:avLst/>
          </a:prstGeom>
          <a:noFill/>
          <a:ln/>
        </p:spPr>
        <p:txBody>
          <a:bodyPr wrap="none" lIns="0" tIns="0" rIns="0" bIns="0" rtlCol="0" anchor="t"/>
          <a:lstStyle/>
          <a:p>
            <a:pPr>
              <a:lnSpc>
                <a:spcPts val="4625"/>
              </a:lnSpc>
            </a:pPr>
            <a:r>
              <a:rPr lang="en-US" sz="3708" b="1" dirty="0">
                <a:solidFill>
                  <a:srgbClr val="1F497D"/>
                </a:solidFill>
                <a:latin typeface="Montserrat Black" pitchFamily="34" charset="0"/>
                <a:ea typeface="Montserrat Black" pitchFamily="34" charset="-122"/>
                <a:cs typeface="Montserrat Black" pitchFamily="34" charset="-120"/>
              </a:rPr>
              <a:t>Đồ họa Máy tính là gì?</a:t>
            </a:r>
            <a:endParaRPr lang="en-US" sz="3708" dirty="0"/>
          </a:p>
        </p:txBody>
      </p:sp>
      <p:sp>
        <p:nvSpPr>
          <p:cNvPr id="3" name="Text 1"/>
          <p:cNvSpPr/>
          <p:nvPr/>
        </p:nvSpPr>
        <p:spPr>
          <a:xfrm>
            <a:off x="661492" y="1752562"/>
            <a:ext cx="10869018" cy="1511697"/>
          </a:xfrm>
          <a:prstGeom prst="rect">
            <a:avLst/>
          </a:prstGeom>
          <a:noFill/>
          <a:ln/>
        </p:spPr>
        <p:txBody>
          <a:bodyPr wrap="square" lIns="0" tIns="0" rIns="0" bIns="0" rtlCol="0" anchor="t"/>
          <a:lstStyle/>
          <a:p>
            <a:pPr marL="285739" indent="-285739" algn="just">
              <a:lnSpc>
                <a:spcPts val="2375"/>
              </a:lnSpc>
              <a:buSzPct val="100000"/>
              <a:buChar char="•"/>
            </a:pPr>
            <a:r>
              <a:rPr lang="en-US" sz="2333" dirty="0">
                <a:solidFill>
                  <a:srgbClr val="000000"/>
                </a:solidFill>
                <a:latin typeface="Roboto Medium" pitchFamily="34" charset="0"/>
                <a:ea typeface="Roboto Medium" pitchFamily="34" charset="-122"/>
                <a:cs typeface="Roboto Medium" pitchFamily="34" charset="-120"/>
              </a:rPr>
              <a:t>Đồ họa máy tính là một lĩnh vực chuyên sâu của khoa học máy tính, tập trung vào việc nghiên cứu các cơ sở toán học, thuật toán và kỹ thuật để tạo, hiển thị và tương tác với hình ảnh trên màn hình máy tính. Nó kết nối nhiều ngành như đại số, hình học giải tích, hình học họa hình và quang học, đồng thời gắn liền với kỹ thuật máy tính, đặc biệt là việc phát triển phần cứng đồ họa.</a:t>
            </a:r>
            <a:endParaRPr lang="en-US" sz="2333" dirty="0"/>
          </a:p>
        </p:txBody>
      </p:sp>
      <p:sp>
        <p:nvSpPr>
          <p:cNvPr id="4" name="Text 2"/>
          <p:cNvSpPr/>
          <p:nvPr/>
        </p:nvSpPr>
        <p:spPr>
          <a:xfrm>
            <a:off x="661492" y="3708263"/>
            <a:ext cx="10869018" cy="755848"/>
          </a:xfrm>
          <a:prstGeom prst="rect">
            <a:avLst/>
          </a:prstGeom>
          <a:noFill/>
          <a:ln/>
        </p:spPr>
        <p:txBody>
          <a:bodyPr wrap="square" lIns="0" tIns="0" rIns="0" bIns="0" rtlCol="0" anchor="t"/>
          <a:lstStyle/>
          <a:p>
            <a:pPr marL="285739" indent="-285739" algn="just">
              <a:lnSpc>
                <a:spcPts val="2375"/>
              </a:lnSpc>
              <a:buSzPct val="100000"/>
              <a:buChar char="•"/>
            </a:pPr>
            <a:r>
              <a:rPr lang="en-US" sz="2333" dirty="0">
                <a:solidFill>
                  <a:srgbClr val="000000"/>
                </a:solidFill>
                <a:latin typeface="Roboto Medium" pitchFamily="34" charset="0"/>
                <a:ea typeface="Roboto Medium" pitchFamily="34" charset="-122"/>
                <a:cs typeface="Roboto Medium" pitchFamily="34" charset="-120"/>
              </a:rPr>
              <a:t>Về bản chất, đồ họa máy tính là công nghệ giúp chúng ta chuyển đổi dữ liệu thành hình ảnh trực quan trên màn hình máy tính một cách hiệu quả và sinh động.</a:t>
            </a:r>
            <a:endParaRPr lang="en-US" sz="2333"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33400" y="1066800"/>
            <a:ext cx="8999934" cy="502047"/>
          </a:xfrm>
          <a:prstGeom prst="rect">
            <a:avLst/>
          </a:prstGeom>
          <a:noFill/>
          <a:ln/>
        </p:spPr>
        <p:txBody>
          <a:bodyPr wrap="none" lIns="0" tIns="0" rIns="0" bIns="0" rtlCol="0" anchor="t"/>
          <a:lstStyle/>
          <a:p>
            <a:pPr>
              <a:lnSpc>
                <a:spcPts val="3917"/>
              </a:lnSpc>
            </a:pPr>
            <a:r>
              <a:rPr lang="en-US" sz="3125" b="1" dirty="0">
                <a:solidFill>
                  <a:srgbClr val="1F497D"/>
                </a:solidFill>
                <a:latin typeface="Montserrat Black" pitchFamily="34" charset="0"/>
                <a:ea typeface="Montserrat Black" pitchFamily="34" charset="-122"/>
                <a:cs typeface="Montserrat Black" pitchFamily="34" charset="-120"/>
              </a:rPr>
              <a:t>Ứng dụng Đồ họa trong Đời sống &amp; Game</a:t>
            </a:r>
            <a:endParaRPr lang="en-US" sz="3125" dirty="0"/>
          </a:p>
        </p:txBody>
      </p:sp>
      <p:pic>
        <p:nvPicPr>
          <p:cNvPr id="3" name="Image 0" descr="preencoded.png"/>
          <p:cNvPicPr>
            <a:picLocks noChangeAspect="1"/>
          </p:cNvPicPr>
          <p:nvPr/>
        </p:nvPicPr>
        <p:blipFill>
          <a:blip r:embed="rId3"/>
          <a:stretch>
            <a:fillRect/>
          </a:stretch>
        </p:blipFill>
        <p:spPr>
          <a:xfrm>
            <a:off x="1210270" y="1890118"/>
            <a:ext cx="2816550" cy="2816550"/>
          </a:xfrm>
          <a:prstGeom prst="rect">
            <a:avLst/>
          </a:prstGeom>
        </p:spPr>
      </p:pic>
      <p:sp>
        <p:nvSpPr>
          <p:cNvPr id="4" name="Text 1"/>
          <p:cNvSpPr/>
          <p:nvPr/>
        </p:nvSpPr>
        <p:spPr>
          <a:xfrm>
            <a:off x="1530831" y="5135114"/>
            <a:ext cx="2008287" cy="251023"/>
          </a:xfrm>
          <a:prstGeom prst="rect">
            <a:avLst/>
          </a:prstGeom>
          <a:noFill/>
          <a:ln/>
        </p:spPr>
        <p:txBody>
          <a:bodyPr wrap="none" lIns="0" tIns="0" rIns="0" bIns="0" rtlCol="0" anchor="t"/>
          <a:lstStyle/>
          <a:p>
            <a:pPr algn="ctr">
              <a:lnSpc>
                <a:spcPts val="1958"/>
              </a:lnSpc>
            </a:pPr>
            <a:r>
              <a:rPr lang="en-US" sz="1542" b="1" dirty="0">
                <a:solidFill>
                  <a:srgbClr val="000000"/>
                </a:solidFill>
                <a:latin typeface="Montserrat Black" pitchFamily="34" charset="0"/>
                <a:ea typeface="Montserrat Black" pitchFamily="34" charset="-122"/>
                <a:cs typeface="Montserrat Black" pitchFamily="34" charset="-120"/>
              </a:rPr>
              <a:t>In ấn &amp; Quảng cáo</a:t>
            </a:r>
            <a:endParaRPr lang="en-US" sz="1542" dirty="0"/>
          </a:p>
        </p:txBody>
      </p:sp>
      <p:pic>
        <p:nvPicPr>
          <p:cNvPr id="6" name="Image 1" descr="preencoded.png"/>
          <p:cNvPicPr>
            <a:picLocks noChangeAspect="1"/>
          </p:cNvPicPr>
          <p:nvPr/>
        </p:nvPicPr>
        <p:blipFill>
          <a:blip r:embed="rId4"/>
          <a:stretch>
            <a:fillRect/>
          </a:stretch>
        </p:blipFill>
        <p:spPr>
          <a:xfrm>
            <a:off x="4900215" y="1890118"/>
            <a:ext cx="2816550" cy="2816550"/>
          </a:xfrm>
          <a:prstGeom prst="rect">
            <a:avLst/>
          </a:prstGeom>
        </p:spPr>
      </p:pic>
      <p:sp>
        <p:nvSpPr>
          <p:cNvPr id="7" name="Text 3"/>
          <p:cNvSpPr/>
          <p:nvPr/>
        </p:nvSpPr>
        <p:spPr>
          <a:xfrm>
            <a:off x="5150827" y="5135114"/>
            <a:ext cx="2148185" cy="251023"/>
          </a:xfrm>
          <a:prstGeom prst="rect">
            <a:avLst/>
          </a:prstGeom>
          <a:noFill/>
          <a:ln/>
        </p:spPr>
        <p:txBody>
          <a:bodyPr wrap="none" lIns="0" tIns="0" rIns="0" bIns="0" rtlCol="0" anchor="t"/>
          <a:lstStyle/>
          <a:p>
            <a:pPr algn="ctr">
              <a:lnSpc>
                <a:spcPts val="1958"/>
              </a:lnSpc>
            </a:pPr>
            <a:r>
              <a:rPr lang="en-US" sz="1542" b="1" dirty="0">
                <a:solidFill>
                  <a:srgbClr val="000000"/>
                </a:solidFill>
                <a:latin typeface="Montserrat Black" pitchFamily="34" charset="0"/>
                <a:ea typeface="Montserrat Black" pitchFamily="34" charset="-122"/>
                <a:cs typeface="Montserrat Black" pitchFamily="34" charset="-120"/>
              </a:rPr>
              <a:t>Phim &amp; Truyền hình</a:t>
            </a:r>
            <a:endParaRPr lang="en-US" sz="1542" dirty="0"/>
          </a:p>
        </p:txBody>
      </p:sp>
      <p:pic>
        <p:nvPicPr>
          <p:cNvPr id="9" name="Image 2" descr="preencoded.png"/>
          <p:cNvPicPr>
            <a:picLocks noChangeAspect="1"/>
          </p:cNvPicPr>
          <p:nvPr/>
        </p:nvPicPr>
        <p:blipFill>
          <a:blip r:embed="rId5"/>
          <a:stretch>
            <a:fillRect/>
          </a:stretch>
        </p:blipFill>
        <p:spPr>
          <a:xfrm>
            <a:off x="8590161" y="1890118"/>
            <a:ext cx="2816550" cy="2816550"/>
          </a:xfrm>
          <a:prstGeom prst="rect">
            <a:avLst/>
          </a:prstGeom>
        </p:spPr>
      </p:pic>
      <p:sp>
        <p:nvSpPr>
          <p:cNvPr id="10" name="Text 5"/>
          <p:cNvSpPr/>
          <p:nvPr/>
        </p:nvSpPr>
        <p:spPr>
          <a:xfrm>
            <a:off x="8910722" y="5135114"/>
            <a:ext cx="2008287" cy="251023"/>
          </a:xfrm>
          <a:prstGeom prst="rect">
            <a:avLst/>
          </a:prstGeom>
          <a:noFill/>
          <a:ln/>
        </p:spPr>
        <p:txBody>
          <a:bodyPr wrap="none" lIns="0" tIns="0" rIns="0" bIns="0" rtlCol="0" anchor="t"/>
          <a:lstStyle/>
          <a:p>
            <a:pPr algn="ctr">
              <a:lnSpc>
                <a:spcPts val="1958"/>
              </a:lnSpc>
            </a:pPr>
            <a:r>
              <a:rPr lang="en-US" sz="1542" b="1" dirty="0">
                <a:solidFill>
                  <a:srgbClr val="000000"/>
                </a:solidFill>
                <a:latin typeface="Montserrat Black" pitchFamily="34" charset="0"/>
                <a:ea typeface="Montserrat Black" pitchFamily="34" charset="-122"/>
                <a:cs typeface="Montserrat Black" pitchFamily="34" charset="-120"/>
              </a:rPr>
              <a:t>Trò chơi điện tử</a:t>
            </a:r>
            <a:endParaRPr lang="en-US" sz="1542"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998340"/>
            <a:ext cx="4941193" cy="590649"/>
          </a:xfrm>
          <a:prstGeom prst="rect">
            <a:avLst/>
          </a:prstGeom>
          <a:noFill/>
          <a:ln/>
        </p:spPr>
        <p:txBody>
          <a:bodyPr wrap="none" lIns="0" tIns="0" rIns="0" bIns="0" rtlCol="0" anchor="t"/>
          <a:lstStyle/>
          <a:p>
            <a:pPr>
              <a:lnSpc>
                <a:spcPts val="4625"/>
              </a:lnSpc>
            </a:pPr>
            <a:r>
              <a:rPr lang="en-US" sz="3708" b="1" dirty="0">
                <a:solidFill>
                  <a:srgbClr val="1F497D"/>
                </a:solidFill>
                <a:latin typeface="Montserrat Black" pitchFamily="34" charset="0"/>
                <a:ea typeface="Montserrat Black" pitchFamily="34" charset="-122"/>
                <a:cs typeface="Montserrat Black" pitchFamily="34" charset="-120"/>
              </a:rPr>
              <a:t>Đồ họa Game là gì?</a:t>
            </a:r>
            <a:endParaRPr lang="en-US" sz="3708" dirty="0"/>
          </a:p>
        </p:txBody>
      </p:sp>
      <p:sp>
        <p:nvSpPr>
          <p:cNvPr id="3" name="Text 1"/>
          <p:cNvSpPr/>
          <p:nvPr/>
        </p:nvSpPr>
        <p:spPr>
          <a:xfrm>
            <a:off x="661492" y="1967012"/>
            <a:ext cx="10869018" cy="1133773"/>
          </a:xfrm>
          <a:prstGeom prst="rect">
            <a:avLst/>
          </a:prstGeom>
          <a:noFill/>
          <a:ln/>
        </p:spPr>
        <p:txBody>
          <a:bodyPr wrap="square" lIns="0" tIns="0" rIns="0" bIns="0" rtlCol="0" anchor="t"/>
          <a:lstStyle/>
          <a:p>
            <a:pPr marL="285739" indent="-285739" algn="just">
              <a:lnSpc>
                <a:spcPts val="2958"/>
              </a:lnSpc>
              <a:buFontTx/>
              <a:buChar char="-"/>
            </a:pPr>
            <a:r>
              <a:rPr lang="en-US" sz="2167" dirty="0" err="1">
                <a:solidFill>
                  <a:srgbClr val="000000"/>
                </a:solidFill>
                <a:latin typeface="Roboto Medium" pitchFamily="34" charset="0"/>
                <a:ea typeface="Roboto Medium" pitchFamily="34" charset="-122"/>
                <a:cs typeface="Roboto Medium" pitchFamily="34" charset="-120"/>
              </a:rPr>
              <a:t>Đồ</a:t>
            </a:r>
            <a:r>
              <a:rPr lang="en-US" sz="2167" dirty="0">
                <a:solidFill>
                  <a:srgbClr val="000000"/>
                </a:solidFill>
                <a:latin typeface="Roboto Medium" pitchFamily="34" charset="0"/>
                <a:ea typeface="Roboto Medium" pitchFamily="34" charset="-122"/>
                <a:cs typeface="Roboto Medium" pitchFamily="34" charset="-120"/>
              </a:rPr>
              <a:t> họa game là quá trình sử dụng máy tính để tạo ra các hình ảnh trực quan sinh động, phục vụ cho trải nghiệm chơi game. Vai trò của nó không chỉ là trang trí, mà còn là yếu tố cốt lõi để truyền tải thông tin và tạo ra sự đắm chìm cho người </a:t>
            </a:r>
            <a:r>
              <a:rPr lang="en-US" sz="2167" dirty="0" err="1">
                <a:solidFill>
                  <a:srgbClr val="000000"/>
                </a:solidFill>
                <a:latin typeface="Roboto Medium" pitchFamily="34" charset="0"/>
                <a:ea typeface="Roboto Medium" pitchFamily="34" charset="-122"/>
                <a:cs typeface="Roboto Medium" pitchFamily="34" charset="-120"/>
              </a:rPr>
              <a:t>chơi</a:t>
            </a:r>
            <a:r>
              <a:rPr lang="en-US" sz="2167" dirty="0">
                <a:solidFill>
                  <a:srgbClr val="000000"/>
                </a:solidFill>
                <a:latin typeface="Roboto Medium" pitchFamily="34" charset="0"/>
                <a:ea typeface="Roboto Medium" pitchFamily="34" charset="-122"/>
                <a:cs typeface="Roboto Medium" pitchFamily="34" charset="-120"/>
              </a:rPr>
              <a:t>.</a:t>
            </a:r>
          </a:p>
          <a:p>
            <a:pPr marL="285739" indent="-285739" algn="just">
              <a:lnSpc>
                <a:spcPts val="2958"/>
              </a:lnSpc>
              <a:buFontTx/>
              <a:buChar char="-"/>
            </a:pPr>
            <a:endParaRPr lang="en-US" sz="2167" dirty="0">
              <a:solidFill>
                <a:srgbClr val="000000"/>
              </a:solidFill>
              <a:latin typeface="Roboto Medium" pitchFamily="34" charset="0"/>
              <a:ea typeface="Roboto Medium" pitchFamily="34" charset="-122"/>
              <a:cs typeface="Roboto Medium" pitchFamily="34" charset="-120"/>
            </a:endParaRPr>
          </a:p>
          <a:p>
            <a:pPr marL="285739" indent="-285739" algn="just">
              <a:lnSpc>
                <a:spcPts val="2958"/>
              </a:lnSpc>
              <a:buFontTx/>
              <a:buChar char="-"/>
            </a:pPr>
            <a:r>
              <a:rPr lang="en-US" sz="2167" dirty="0">
                <a:solidFill>
                  <a:srgbClr val="000000"/>
                </a:solidFill>
                <a:latin typeface="Roboto Medium" pitchFamily="34" charset="0"/>
                <a:ea typeface="Roboto Medium" pitchFamily="34" charset="-122"/>
                <a:cs typeface="Roboto Medium" pitchFamily="34" charset="-120"/>
              </a:rPr>
              <a:t>Vai </a:t>
            </a:r>
            <a:r>
              <a:rPr lang="en-US" sz="2167" dirty="0" err="1">
                <a:solidFill>
                  <a:srgbClr val="000000"/>
                </a:solidFill>
                <a:latin typeface="Roboto Medium" pitchFamily="34" charset="0"/>
                <a:ea typeface="Roboto Medium" pitchFamily="34" charset="-122"/>
                <a:cs typeface="Roboto Medium" pitchFamily="34" charset="-120"/>
              </a:rPr>
              <a:t>trò</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truyền</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tải</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thông</a:t>
            </a:r>
            <a:r>
              <a:rPr lang="en-US" sz="2167" dirty="0">
                <a:solidFill>
                  <a:srgbClr val="000000"/>
                </a:solidFill>
                <a:latin typeface="Roboto Medium" pitchFamily="34" charset="0"/>
                <a:ea typeface="Roboto Medium" pitchFamily="34" charset="-122"/>
                <a:cs typeface="Roboto Medium" pitchFamily="34" charset="-120"/>
              </a:rPr>
              <a:t> tin </a:t>
            </a:r>
            <a:r>
              <a:rPr lang="en-US" sz="2167" dirty="0" err="1">
                <a:solidFill>
                  <a:srgbClr val="000000"/>
                </a:solidFill>
                <a:latin typeface="Roboto Medium" pitchFamily="34" charset="0"/>
                <a:ea typeface="Roboto Medium" pitchFamily="34" charset="-122"/>
                <a:cs typeface="Roboto Medium" pitchFamily="34" charset="-120"/>
              </a:rPr>
              <a:t>và</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tạo</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ra</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sự</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đắm</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chìm</a:t>
            </a:r>
            <a:r>
              <a:rPr lang="en-US" sz="2167" dirty="0">
                <a:solidFill>
                  <a:srgbClr val="000000"/>
                </a:solidFill>
                <a:latin typeface="Roboto Medium" pitchFamily="34" charset="0"/>
                <a:ea typeface="Roboto Medium" pitchFamily="34" charset="-122"/>
                <a:cs typeface="Roboto Medium" pitchFamily="34" charset="-120"/>
              </a:rPr>
              <a:t> (immersion) </a:t>
            </a:r>
            <a:r>
              <a:rPr lang="en-US" sz="2167" dirty="0" err="1">
                <a:solidFill>
                  <a:srgbClr val="000000"/>
                </a:solidFill>
                <a:latin typeface="Roboto Medium" pitchFamily="34" charset="0"/>
                <a:ea typeface="Roboto Medium" pitchFamily="34" charset="-122"/>
                <a:cs typeface="Roboto Medium" pitchFamily="34" charset="-120"/>
              </a:rPr>
              <a:t>cho</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người</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xem</a:t>
            </a:r>
            <a:endParaRPr lang="en-US" sz="2167" dirty="0">
              <a:solidFill>
                <a:srgbClr val="000000"/>
              </a:solidFill>
              <a:latin typeface="Roboto Medium" pitchFamily="34" charset="0"/>
              <a:ea typeface="Roboto Medium" pitchFamily="34" charset="-122"/>
              <a:cs typeface="Roboto Medium" pitchFamily="34" charset="-120"/>
            </a:endParaRPr>
          </a:p>
          <a:p>
            <a:pPr marL="666723" lvl="1" indent="-285739" algn="just">
              <a:lnSpc>
                <a:spcPts val="2375"/>
              </a:lnSpc>
              <a:buSzPct val="100000"/>
              <a:buFont typeface="Arial" panose="020B0604020202020204" pitchFamily="34" charset="0"/>
              <a:buChar char="•"/>
            </a:pPr>
            <a:r>
              <a:rPr lang="en-US" sz="2167" dirty="0" err="1">
                <a:solidFill>
                  <a:srgbClr val="000000"/>
                </a:solidFill>
                <a:latin typeface="Roboto Medium" pitchFamily="34" charset="0"/>
                <a:ea typeface="Roboto Medium" pitchFamily="34" charset="-122"/>
                <a:cs typeface="Roboto Medium" pitchFamily="34" charset="-120"/>
              </a:rPr>
              <a:t>Ấn</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tượng</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thị</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giác</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đầu</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tiên</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Hình</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ảnh</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là</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yếu</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tố</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đầu</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tiên</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thu</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hút</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người</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dùng</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mạnh</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mẽ</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hơn</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cả</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cốt</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truyện</a:t>
            </a:r>
            <a:r>
              <a:rPr lang="en-US" sz="2167" dirty="0">
                <a:solidFill>
                  <a:srgbClr val="000000"/>
                </a:solidFill>
                <a:latin typeface="Roboto Medium" pitchFamily="34" charset="0"/>
                <a:ea typeface="Roboto Medium" pitchFamily="34" charset="-122"/>
                <a:cs typeface="Roboto Medium" pitchFamily="34" charset="-120"/>
              </a:rPr>
              <a:t> hay </a:t>
            </a:r>
            <a:r>
              <a:rPr lang="en-US" sz="2167" dirty="0" err="1">
                <a:solidFill>
                  <a:srgbClr val="000000"/>
                </a:solidFill>
                <a:latin typeface="Roboto Medium" pitchFamily="34" charset="0"/>
                <a:ea typeface="Roboto Medium" pitchFamily="34" charset="-122"/>
                <a:cs typeface="Roboto Medium" pitchFamily="34" charset="-120"/>
              </a:rPr>
              <a:t>lối</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chơi</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Một</a:t>
            </a:r>
            <a:r>
              <a:rPr lang="en-US" sz="2167" dirty="0">
                <a:solidFill>
                  <a:srgbClr val="000000"/>
                </a:solidFill>
                <a:latin typeface="Roboto Medium" pitchFamily="34" charset="0"/>
                <a:ea typeface="Roboto Medium" pitchFamily="34" charset="-122"/>
                <a:cs typeface="Roboto Medium" pitchFamily="34" charset="-120"/>
              </a:rPr>
              <a:t> "visual first impression" </a:t>
            </a:r>
            <a:r>
              <a:rPr lang="en-US" sz="2167" dirty="0" err="1">
                <a:solidFill>
                  <a:srgbClr val="000000"/>
                </a:solidFill>
                <a:latin typeface="Roboto Medium" pitchFamily="34" charset="0"/>
                <a:ea typeface="Roboto Medium" pitchFamily="34" charset="-122"/>
                <a:cs typeface="Roboto Medium" pitchFamily="34" charset="-120"/>
              </a:rPr>
              <a:t>tốt</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có</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thể</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quyết</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định</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liệu</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người</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chơi</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có</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tiếp</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tục</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khám</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phá</a:t>
            </a:r>
            <a:r>
              <a:rPr lang="en-US" sz="2167" dirty="0">
                <a:solidFill>
                  <a:srgbClr val="000000"/>
                </a:solidFill>
                <a:latin typeface="Roboto Medium" pitchFamily="34" charset="0"/>
                <a:ea typeface="Roboto Medium" pitchFamily="34" charset="-122"/>
                <a:cs typeface="Roboto Medium" pitchFamily="34" charset="-120"/>
              </a:rPr>
              <a:t> game hay </a:t>
            </a:r>
            <a:r>
              <a:rPr lang="en-US" sz="2167" dirty="0" err="1">
                <a:solidFill>
                  <a:srgbClr val="000000"/>
                </a:solidFill>
                <a:latin typeface="Roboto Medium" pitchFamily="34" charset="0"/>
                <a:ea typeface="Roboto Medium" pitchFamily="34" charset="-122"/>
                <a:cs typeface="Roboto Medium" pitchFamily="34" charset="-120"/>
              </a:rPr>
              <a:t>không</a:t>
            </a:r>
            <a:r>
              <a:rPr lang="en-US" sz="2167" dirty="0">
                <a:solidFill>
                  <a:srgbClr val="000000"/>
                </a:solidFill>
                <a:latin typeface="Roboto Medium" pitchFamily="34" charset="0"/>
                <a:ea typeface="Roboto Medium" pitchFamily="34" charset="-122"/>
                <a:cs typeface="Roboto Medium" pitchFamily="34" charset="-120"/>
              </a:rPr>
              <a:t>.</a:t>
            </a:r>
          </a:p>
          <a:p>
            <a:pPr marL="619100" lvl="1" indent="-238115" algn="just">
              <a:lnSpc>
                <a:spcPts val="2375"/>
              </a:lnSpc>
              <a:buSzPct val="100000"/>
              <a:buFont typeface="Arial" panose="020B0604020202020204" pitchFamily="34" charset="0"/>
              <a:buChar char="•"/>
            </a:pPr>
            <a:r>
              <a:rPr lang="en-US" sz="2167" dirty="0" err="1">
                <a:solidFill>
                  <a:srgbClr val="000000"/>
                </a:solidFill>
                <a:latin typeface="Roboto Medium" pitchFamily="34" charset="0"/>
                <a:ea typeface="Roboto Medium" pitchFamily="34" charset="-122"/>
                <a:cs typeface="Roboto Medium" pitchFamily="34" charset="-120"/>
              </a:rPr>
              <a:t>Đặc</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biệt</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quan</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trọng</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trong</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lĩnh</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vực</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quảng</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cáo</a:t>
            </a:r>
            <a:r>
              <a:rPr lang="en-US" sz="2167" dirty="0">
                <a:solidFill>
                  <a:srgbClr val="000000"/>
                </a:solidFill>
                <a:latin typeface="Roboto Medium" pitchFamily="34" charset="0"/>
                <a:ea typeface="Roboto Medium" pitchFamily="34" charset="-122"/>
                <a:cs typeface="Roboto Medium" pitchFamily="34" charset="-120"/>
              </a:rPr>
              <a:t> </a:t>
            </a:r>
            <a:r>
              <a:rPr lang="en-US" sz="2167" dirty="0" err="1">
                <a:solidFill>
                  <a:srgbClr val="000000"/>
                </a:solidFill>
                <a:latin typeface="Roboto Medium" pitchFamily="34" charset="0"/>
                <a:ea typeface="Roboto Medium" pitchFamily="34" charset="-122"/>
                <a:cs typeface="Roboto Medium" pitchFamily="34" charset="-120"/>
              </a:rPr>
              <a:t>và</a:t>
            </a:r>
            <a:r>
              <a:rPr lang="en-US" sz="2167" dirty="0">
                <a:solidFill>
                  <a:srgbClr val="000000"/>
                </a:solidFill>
                <a:latin typeface="Roboto Medium" pitchFamily="34" charset="0"/>
                <a:ea typeface="Roboto Medium" pitchFamily="34" charset="-122"/>
                <a:cs typeface="Roboto Medium" pitchFamily="34" charset="-120"/>
              </a:rPr>
              <a:t> game</a:t>
            </a:r>
            <a:endParaRPr lang="en-US" sz="2167" dirty="0"/>
          </a:p>
          <a:p>
            <a:pPr marL="285739" indent="-285739" algn="just">
              <a:lnSpc>
                <a:spcPts val="2958"/>
              </a:lnSpc>
              <a:buFontTx/>
              <a:buChar char="-"/>
            </a:pPr>
            <a:endParaRPr lang="en-US" sz="2167" dirty="0"/>
          </a:p>
          <a:p>
            <a:pPr marL="285739" indent="-285739" algn="just">
              <a:lnSpc>
                <a:spcPts val="2958"/>
              </a:lnSpc>
              <a:buFontTx/>
              <a:buChar char="-"/>
            </a:pPr>
            <a:endParaRPr lang="en-US" sz="2167" dirty="0">
              <a:solidFill>
                <a:srgbClr val="000000"/>
              </a:solidFill>
              <a:latin typeface="Roboto Medium" pitchFamily="34" charset="0"/>
              <a:ea typeface="Roboto Medium" pitchFamily="34" charset="-122"/>
              <a:cs typeface="Roboto Medium" pitchFamily="34" charset="-120"/>
            </a:endParaRPr>
          </a:p>
          <a:p>
            <a:pPr marL="285739" indent="-285739" algn="just">
              <a:lnSpc>
                <a:spcPts val="2958"/>
              </a:lnSpc>
              <a:buFontTx/>
              <a:buChar char="-"/>
            </a:pPr>
            <a:endParaRPr lang="en-US" sz="2167" dirty="0">
              <a:solidFill>
                <a:srgbClr val="000000"/>
              </a:solidFill>
              <a:latin typeface="Roboto Medium" pitchFamily="34" charset="0"/>
              <a:ea typeface="Roboto Medium" pitchFamily="34" charset="-122"/>
              <a:cs typeface="Roboto Medium" pitchFamily="34" charset="-120"/>
            </a:endParaRPr>
          </a:p>
        </p:txBody>
      </p:sp>
      <p:sp>
        <p:nvSpPr>
          <p:cNvPr id="6" name="Text 4"/>
          <p:cNvSpPr/>
          <p:nvPr/>
        </p:nvSpPr>
        <p:spPr>
          <a:xfrm>
            <a:off x="661492" y="5481737"/>
            <a:ext cx="10869018" cy="377924"/>
          </a:xfrm>
          <a:prstGeom prst="rect">
            <a:avLst/>
          </a:prstGeom>
          <a:noFill/>
          <a:ln/>
        </p:spPr>
        <p:txBody>
          <a:bodyPr wrap="none" lIns="0" tIns="0" rIns="0" bIns="0" rtlCol="0" anchor="t"/>
          <a:lstStyle/>
          <a:p>
            <a:pPr>
              <a:lnSpc>
                <a:spcPts val="2958"/>
              </a:lnSpc>
            </a:pPr>
            <a:endParaRPr lang="en-US" sz="1833"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998340"/>
            <a:ext cx="4941193" cy="590649"/>
          </a:xfrm>
          <a:prstGeom prst="rect">
            <a:avLst/>
          </a:prstGeom>
          <a:noFill/>
          <a:ln/>
        </p:spPr>
        <p:txBody>
          <a:bodyPr wrap="none" lIns="0" tIns="0" rIns="0" bIns="0" rtlCol="0" anchor="t"/>
          <a:lstStyle/>
          <a:p>
            <a:pPr>
              <a:lnSpc>
                <a:spcPts val="4625"/>
              </a:lnSpc>
            </a:pPr>
            <a:r>
              <a:rPr lang="en-US" sz="3333" b="1" dirty="0" err="1">
                <a:solidFill>
                  <a:srgbClr val="1F497D"/>
                </a:solidFill>
                <a:latin typeface="Montserrat Black" pitchFamily="34" charset="0"/>
                <a:ea typeface="Montserrat Black" pitchFamily="34" charset="-122"/>
                <a:cs typeface="Montserrat Black" pitchFamily="34" charset="-120"/>
              </a:rPr>
              <a:t>Kết</a:t>
            </a:r>
            <a:r>
              <a:rPr lang="en-US" sz="3333" b="1" dirty="0">
                <a:solidFill>
                  <a:srgbClr val="1F497D"/>
                </a:solidFill>
                <a:latin typeface="Montserrat Black" pitchFamily="34" charset="0"/>
                <a:ea typeface="Montserrat Black" pitchFamily="34" charset="-122"/>
                <a:cs typeface="Montserrat Black" pitchFamily="34" charset="-120"/>
              </a:rPr>
              <a:t> </a:t>
            </a:r>
            <a:r>
              <a:rPr lang="en-US" sz="3333" b="1" dirty="0" err="1">
                <a:solidFill>
                  <a:srgbClr val="1F497D"/>
                </a:solidFill>
                <a:latin typeface="Montserrat Black" pitchFamily="34" charset="0"/>
                <a:ea typeface="Montserrat Black" pitchFamily="34" charset="-122"/>
                <a:cs typeface="Montserrat Black" pitchFamily="34" charset="-120"/>
              </a:rPr>
              <a:t>xuất</a:t>
            </a:r>
            <a:r>
              <a:rPr lang="en-US" sz="3333" b="1" dirty="0">
                <a:solidFill>
                  <a:srgbClr val="1F497D"/>
                </a:solidFill>
                <a:latin typeface="Montserrat Black" pitchFamily="34" charset="0"/>
                <a:ea typeface="Montserrat Black" pitchFamily="34" charset="-122"/>
                <a:cs typeface="Montserrat Black" pitchFamily="34" charset="-120"/>
              </a:rPr>
              <a:t> </a:t>
            </a:r>
            <a:r>
              <a:rPr lang="en-US" sz="3333" b="1" dirty="0" err="1">
                <a:solidFill>
                  <a:srgbClr val="1F497D"/>
                </a:solidFill>
                <a:latin typeface="Montserrat Black" pitchFamily="34" charset="0"/>
                <a:ea typeface="Montserrat Black" pitchFamily="34" charset="-122"/>
                <a:cs typeface="Montserrat Black" pitchFamily="34" charset="-120"/>
              </a:rPr>
              <a:t>ngoại</a:t>
            </a:r>
            <a:r>
              <a:rPr lang="en-US" sz="3333" b="1" dirty="0">
                <a:solidFill>
                  <a:srgbClr val="1F497D"/>
                </a:solidFill>
                <a:latin typeface="Montserrat Black" pitchFamily="34" charset="0"/>
                <a:ea typeface="Montserrat Black" pitchFamily="34" charset="-122"/>
                <a:cs typeface="Montserrat Black" pitchFamily="34" charset="-120"/>
              </a:rPr>
              <a:t> </a:t>
            </a:r>
            <a:r>
              <a:rPr lang="en-US" sz="3333" b="1" dirty="0" err="1">
                <a:solidFill>
                  <a:srgbClr val="1F497D"/>
                </a:solidFill>
                <a:latin typeface="Montserrat Black" pitchFamily="34" charset="0"/>
                <a:ea typeface="Montserrat Black" pitchFamily="34" charset="-122"/>
                <a:cs typeface="Montserrat Black" pitchFamily="34" charset="-120"/>
              </a:rPr>
              <a:t>tuyến</a:t>
            </a:r>
            <a:r>
              <a:rPr lang="en-US" sz="3333" b="1" dirty="0">
                <a:solidFill>
                  <a:srgbClr val="1F497D"/>
                </a:solidFill>
                <a:latin typeface="Montserrat Black" pitchFamily="34" charset="0"/>
                <a:ea typeface="Montserrat Black" pitchFamily="34" charset="-122"/>
                <a:cs typeface="Montserrat Black" pitchFamily="34" charset="-120"/>
              </a:rPr>
              <a:t> </a:t>
            </a:r>
            <a:r>
              <a:rPr lang="en-US" sz="3333" b="1" dirty="0" err="1">
                <a:solidFill>
                  <a:srgbClr val="1F497D"/>
                </a:solidFill>
                <a:latin typeface="Montserrat Black" pitchFamily="34" charset="0"/>
                <a:ea typeface="Montserrat Black" pitchFamily="34" charset="-122"/>
                <a:cs typeface="Montserrat Black" pitchFamily="34" charset="-120"/>
              </a:rPr>
              <a:t>và</a:t>
            </a:r>
            <a:r>
              <a:rPr lang="en-US" sz="3333" b="1" dirty="0">
                <a:solidFill>
                  <a:srgbClr val="1F497D"/>
                </a:solidFill>
                <a:latin typeface="Montserrat Black" pitchFamily="34" charset="0"/>
                <a:ea typeface="Montserrat Black" pitchFamily="34" charset="-122"/>
                <a:cs typeface="Montserrat Black" pitchFamily="34" charset="-120"/>
              </a:rPr>
              <a:t> </a:t>
            </a:r>
            <a:r>
              <a:rPr lang="en-US" sz="3333" b="1" dirty="0" err="1">
                <a:solidFill>
                  <a:srgbClr val="1F497D"/>
                </a:solidFill>
                <a:latin typeface="Montserrat Black" pitchFamily="34" charset="0"/>
                <a:ea typeface="Montserrat Black" pitchFamily="34" charset="-122"/>
                <a:cs typeface="Montserrat Black" pitchFamily="34" charset="-120"/>
              </a:rPr>
              <a:t>kết</a:t>
            </a:r>
            <a:r>
              <a:rPr lang="en-US" sz="3333" b="1" dirty="0">
                <a:solidFill>
                  <a:srgbClr val="1F497D"/>
                </a:solidFill>
                <a:latin typeface="Montserrat Black" pitchFamily="34" charset="0"/>
                <a:ea typeface="Montserrat Black" pitchFamily="34" charset="-122"/>
                <a:cs typeface="Montserrat Black" pitchFamily="34" charset="-120"/>
              </a:rPr>
              <a:t> </a:t>
            </a:r>
            <a:r>
              <a:rPr lang="en-US" sz="3333" b="1" dirty="0" err="1">
                <a:solidFill>
                  <a:srgbClr val="1F497D"/>
                </a:solidFill>
                <a:latin typeface="Montserrat Black" pitchFamily="34" charset="0"/>
                <a:ea typeface="Montserrat Black" pitchFamily="34" charset="-122"/>
                <a:cs typeface="Montserrat Black" pitchFamily="34" charset="-120"/>
              </a:rPr>
              <a:t>xuất</a:t>
            </a:r>
            <a:r>
              <a:rPr lang="en-US" sz="3333" b="1" dirty="0">
                <a:solidFill>
                  <a:srgbClr val="1F497D"/>
                </a:solidFill>
                <a:latin typeface="Montserrat Black" pitchFamily="34" charset="0"/>
                <a:ea typeface="Montserrat Black" pitchFamily="34" charset="-122"/>
                <a:cs typeface="Montserrat Black" pitchFamily="34" charset="-120"/>
              </a:rPr>
              <a:t> </a:t>
            </a:r>
            <a:r>
              <a:rPr lang="en-US" sz="3333" b="1" dirty="0" err="1">
                <a:solidFill>
                  <a:srgbClr val="1F497D"/>
                </a:solidFill>
                <a:latin typeface="Montserrat Black" pitchFamily="34" charset="0"/>
                <a:ea typeface="Montserrat Black" pitchFamily="34" charset="-122"/>
                <a:cs typeface="Montserrat Black" pitchFamily="34" charset="-120"/>
              </a:rPr>
              <a:t>thời</a:t>
            </a:r>
            <a:r>
              <a:rPr lang="en-US" sz="3333" b="1" dirty="0">
                <a:solidFill>
                  <a:srgbClr val="1F497D"/>
                </a:solidFill>
                <a:latin typeface="Montserrat Black" pitchFamily="34" charset="0"/>
                <a:ea typeface="Montserrat Black" pitchFamily="34" charset="-122"/>
                <a:cs typeface="Montserrat Black" pitchFamily="34" charset="-120"/>
              </a:rPr>
              <a:t> </a:t>
            </a:r>
            <a:r>
              <a:rPr lang="en-US" sz="3333" b="1" dirty="0" err="1">
                <a:solidFill>
                  <a:srgbClr val="1F497D"/>
                </a:solidFill>
                <a:latin typeface="Montserrat Black" pitchFamily="34" charset="0"/>
                <a:ea typeface="Montserrat Black" pitchFamily="34" charset="-122"/>
                <a:cs typeface="Montserrat Black" pitchFamily="34" charset="-120"/>
              </a:rPr>
              <a:t>gian</a:t>
            </a:r>
            <a:r>
              <a:rPr lang="en-US" sz="3333" b="1" dirty="0">
                <a:solidFill>
                  <a:srgbClr val="1F497D"/>
                </a:solidFill>
                <a:latin typeface="Montserrat Black" pitchFamily="34" charset="0"/>
                <a:ea typeface="Montserrat Black" pitchFamily="34" charset="-122"/>
                <a:cs typeface="Montserrat Black" pitchFamily="34" charset="-120"/>
              </a:rPr>
              <a:t> </a:t>
            </a:r>
            <a:r>
              <a:rPr lang="en-US" sz="3333" b="1" dirty="0" err="1">
                <a:solidFill>
                  <a:srgbClr val="1F497D"/>
                </a:solidFill>
                <a:latin typeface="Montserrat Black" pitchFamily="34" charset="0"/>
                <a:ea typeface="Montserrat Black" pitchFamily="34" charset="-122"/>
                <a:cs typeface="Montserrat Black" pitchFamily="34" charset="-120"/>
              </a:rPr>
              <a:t>thực</a:t>
            </a:r>
            <a:endParaRPr lang="en-US" sz="3333" dirty="0"/>
          </a:p>
        </p:txBody>
      </p:sp>
      <p:sp>
        <p:nvSpPr>
          <p:cNvPr id="3" name="Text 1"/>
          <p:cNvSpPr/>
          <p:nvPr/>
        </p:nvSpPr>
        <p:spPr>
          <a:xfrm>
            <a:off x="661492" y="1967012"/>
            <a:ext cx="10869018" cy="1133773"/>
          </a:xfrm>
          <a:prstGeom prst="rect">
            <a:avLst/>
          </a:prstGeom>
          <a:noFill/>
          <a:ln/>
        </p:spPr>
        <p:txBody>
          <a:bodyPr wrap="square" lIns="0" tIns="0" rIns="0" bIns="0" rtlCol="0" anchor="t"/>
          <a:lstStyle/>
          <a:p>
            <a:pPr marL="285739" indent="-285739">
              <a:lnSpc>
                <a:spcPts val="2958"/>
              </a:lnSpc>
              <a:buFontTx/>
              <a:buChar char="-"/>
            </a:pPr>
            <a:r>
              <a:rPr lang="vi-VN" sz="2333" dirty="0">
                <a:solidFill>
                  <a:srgbClr val="303030"/>
                </a:solidFill>
                <a:highlight>
                  <a:srgbClr val="FFFFFF"/>
                </a:highlight>
                <a:latin typeface="Roboto Medium" panose="02000000000000000000" pitchFamily="2" charset="0"/>
                <a:ea typeface="Roboto Medium" panose="02000000000000000000" pitchFamily="2" charset="0"/>
                <a:cs typeface="Roboto Medium" panose="02000000000000000000" pitchFamily="2" charset="0"/>
              </a:rPr>
              <a:t>Kết xuất ngoại tuyến (</a:t>
            </a:r>
            <a:r>
              <a:rPr lang="vi-VN" sz="2333" dirty="0" err="1">
                <a:solidFill>
                  <a:srgbClr val="303030"/>
                </a:solidFill>
                <a:highlight>
                  <a:srgbClr val="FFFFFF"/>
                </a:highlight>
                <a:latin typeface="Roboto Medium" panose="02000000000000000000" pitchFamily="2" charset="0"/>
                <a:ea typeface="Roboto Medium" panose="02000000000000000000" pitchFamily="2" charset="0"/>
                <a:cs typeface="Roboto Medium" panose="02000000000000000000" pitchFamily="2" charset="0"/>
              </a:rPr>
              <a:t>Offline</a:t>
            </a:r>
            <a:r>
              <a:rPr lang="vi-VN" sz="2333" dirty="0">
                <a:solidFill>
                  <a:srgbClr val="303030"/>
                </a:solidFill>
                <a:highlight>
                  <a:srgbClr val="FFFFFF"/>
                </a:highlight>
                <a:latin typeface="Roboto Medium" panose="02000000000000000000" pitchFamily="2" charset="0"/>
                <a:ea typeface="Roboto Medium" panose="02000000000000000000" pitchFamily="2" charset="0"/>
                <a:cs typeface="Roboto Medium" panose="02000000000000000000" pitchFamily="2" charset="0"/>
              </a:rPr>
              <a:t> </a:t>
            </a:r>
            <a:r>
              <a:rPr lang="vi-VN" sz="2333" dirty="0" err="1">
                <a:solidFill>
                  <a:srgbClr val="303030"/>
                </a:solidFill>
                <a:highlight>
                  <a:srgbClr val="FFFFFF"/>
                </a:highlight>
                <a:latin typeface="Roboto Medium" panose="02000000000000000000" pitchFamily="2" charset="0"/>
                <a:ea typeface="Roboto Medium" panose="02000000000000000000" pitchFamily="2" charset="0"/>
                <a:cs typeface="Roboto Medium" panose="02000000000000000000" pitchFamily="2" charset="0"/>
              </a:rPr>
              <a:t>Rendering</a:t>
            </a:r>
            <a:r>
              <a:rPr lang="vi-VN" sz="2333" dirty="0">
                <a:solidFill>
                  <a:srgbClr val="303030"/>
                </a:solidFill>
                <a:highlight>
                  <a:srgbClr val="FFFFFF"/>
                </a:highlight>
                <a:latin typeface="Roboto Medium" panose="02000000000000000000" pitchFamily="2" charset="0"/>
                <a:ea typeface="Roboto Medium" panose="02000000000000000000" pitchFamily="2" charset="0"/>
                <a:cs typeface="Roboto Medium" panose="02000000000000000000" pitchFamily="2" charset="0"/>
              </a:rPr>
              <a:t>/Non </a:t>
            </a:r>
            <a:r>
              <a:rPr lang="vi-VN" sz="2333" dirty="0" err="1">
                <a:solidFill>
                  <a:srgbClr val="303030"/>
                </a:solidFill>
                <a:highlight>
                  <a:srgbClr val="FFFFFF"/>
                </a:highlight>
                <a:latin typeface="Roboto Medium" panose="02000000000000000000" pitchFamily="2" charset="0"/>
                <a:ea typeface="Roboto Medium" panose="02000000000000000000" pitchFamily="2" charset="0"/>
                <a:cs typeface="Roboto Medium" panose="02000000000000000000" pitchFamily="2" charset="0"/>
              </a:rPr>
              <a:t>real-time</a:t>
            </a:r>
            <a:r>
              <a:rPr lang="vi-VN" sz="2333" dirty="0">
                <a:solidFill>
                  <a:srgbClr val="303030"/>
                </a:solidFill>
                <a:highlight>
                  <a:srgbClr val="FFFFFF"/>
                </a:highlight>
                <a:latin typeface="Roboto Medium" panose="02000000000000000000" pitchFamily="2" charset="0"/>
                <a:ea typeface="Roboto Medium" panose="02000000000000000000" pitchFamily="2" charset="0"/>
                <a:cs typeface="Roboto Medium" panose="02000000000000000000" pitchFamily="2" charset="0"/>
              </a:rPr>
              <a:t> </a:t>
            </a:r>
            <a:r>
              <a:rPr lang="vi-VN" sz="2333" dirty="0" err="1">
                <a:solidFill>
                  <a:srgbClr val="303030"/>
                </a:solidFill>
                <a:highlight>
                  <a:srgbClr val="FFFFFF"/>
                </a:highlight>
                <a:latin typeface="Roboto Medium" panose="02000000000000000000" pitchFamily="2" charset="0"/>
                <a:ea typeface="Roboto Medium" panose="02000000000000000000" pitchFamily="2" charset="0"/>
                <a:cs typeface="Roboto Medium" panose="02000000000000000000" pitchFamily="2" charset="0"/>
              </a:rPr>
              <a:t>graphics</a:t>
            </a:r>
            <a:r>
              <a:rPr lang="vi-VN" sz="2333" dirty="0">
                <a:solidFill>
                  <a:srgbClr val="303030"/>
                </a:solidFill>
                <a:highlight>
                  <a:srgbClr val="FFFFFF"/>
                </a:highlight>
                <a:latin typeface="Roboto Medium" panose="02000000000000000000" pitchFamily="2" charset="0"/>
                <a:ea typeface="Roboto Medium" panose="02000000000000000000" pitchFamily="2" charset="0"/>
                <a:cs typeface="Roboto Medium" panose="02000000000000000000" pitchFamily="2" charset="0"/>
              </a:rPr>
              <a:t>) là quá trình tạo ra hình ảnh từ các mô hình máy tính mà không diễn ra trong thời gian thực </a:t>
            </a:r>
          </a:p>
          <a:p>
            <a:pPr marL="285739" indent="-285739">
              <a:lnSpc>
                <a:spcPts val="2958"/>
              </a:lnSpc>
              <a:buFontTx/>
              <a:buChar char="-"/>
            </a:pPr>
            <a:endParaRPr lang="vi-VN" sz="2333" dirty="0">
              <a:solidFill>
                <a:srgbClr val="303030"/>
              </a:solidFill>
              <a:highlight>
                <a:srgbClr val="FFFFFF"/>
              </a:highlight>
              <a:latin typeface="Roboto Medium" panose="02000000000000000000" pitchFamily="2" charset="0"/>
              <a:ea typeface="Roboto Medium" panose="02000000000000000000" pitchFamily="2" charset="0"/>
              <a:cs typeface="Roboto Medium" panose="02000000000000000000" pitchFamily="2" charset="0"/>
            </a:endParaRPr>
          </a:p>
          <a:p>
            <a:pPr marL="285739" indent="-285739">
              <a:lnSpc>
                <a:spcPts val="2958"/>
              </a:lnSpc>
              <a:buFontTx/>
              <a:buChar char="-"/>
            </a:pPr>
            <a:r>
              <a:rPr lang="vi-VN" sz="2333" dirty="0">
                <a:solidFill>
                  <a:srgbClr val="303030"/>
                </a:solidFill>
                <a:highlight>
                  <a:srgbClr val="FFFFFF"/>
                </a:highlight>
                <a:latin typeface="Roboto Medium" panose="02000000000000000000" pitchFamily="2" charset="0"/>
                <a:ea typeface="Roboto Medium" panose="02000000000000000000" pitchFamily="2" charset="0"/>
                <a:cs typeface="Roboto Medium" panose="02000000000000000000" pitchFamily="2" charset="0"/>
              </a:rPr>
              <a:t>Kết xuất thời gian thực (</a:t>
            </a:r>
            <a:r>
              <a:rPr lang="vi-VN" sz="2333" dirty="0" err="1">
                <a:solidFill>
                  <a:srgbClr val="303030"/>
                </a:solidFill>
                <a:highlight>
                  <a:srgbClr val="FFFFFF"/>
                </a:highlight>
                <a:latin typeface="Roboto Medium" panose="02000000000000000000" pitchFamily="2" charset="0"/>
                <a:ea typeface="Roboto Medium" panose="02000000000000000000" pitchFamily="2" charset="0"/>
                <a:cs typeface="Roboto Medium" panose="02000000000000000000" pitchFamily="2" charset="0"/>
              </a:rPr>
              <a:t>Real-time</a:t>
            </a:r>
            <a:r>
              <a:rPr lang="vi-VN" sz="2333" dirty="0">
                <a:solidFill>
                  <a:srgbClr val="303030"/>
                </a:solidFill>
                <a:highlight>
                  <a:srgbClr val="FFFFFF"/>
                </a:highlight>
                <a:latin typeface="Roboto Medium" panose="02000000000000000000" pitchFamily="2" charset="0"/>
                <a:ea typeface="Roboto Medium" panose="02000000000000000000" pitchFamily="2" charset="0"/>
                <a:cs typeface="Roboto Medium" panose="02000000000000000000" pitchFamily="2" charset="0"/>
              </a:rPr>
              <a:t> </a:t>
            </a:r>
            <a:r>
              <a:rPr lang="vi-VN" sz="2333" dirty="0" err="1">
                <a:solidFill>
                  <a:srgbClr val="303030"/>
                </a:solidFill>
                <a:highlight>
                  <a:srgbClr val="FFFFFF"/>
                </a:highlight>
                <a:latin typeface="Roboto Medium" panose="02000000000000000000" pitchFamily="2" charset="0"/>
                <a:ea typeface="Roboto Medium" panose="02000000000000000000" pitchFamily="2" charset="0"/>
                <a:cs typeface="Roboto Medium" panose="02000000000000000000" pitchFamily="2" charset="0"/>
              </a:rPr>
              <a:t>Rendering</a:t>
            </a:r>
            <a:r>
              <a:rPr lang="vi-VN" sz="2333" dirty="0">
                <a:solidFill>
                  <a:srgbClr val="303030"/>
                </a:solidFill>
                <a:highlight>
                  <a:srgbClr val="FFFFFF"/>
                </a:highlight>
                <a:latin typeface="Roboto Medium" panose="02000000000000000000" pitchFamily="2" charset="0"/>
                <a:ea typeface="Roboto Medium" panose="02000000000000000000" pitchFamily="2" charset="0"/>
                <a:cs typeface="Roboto Medium" panose="02000000000000000000" pitchFamily="2" charset="0"/>
              </a:rPr>
              <a:t>) là quá trình tạo ra hình ảnh từ các mô hình máy tính với tốc độ cực nhanh, cho phép người dùng tương tác trực tiếp với môi trường đồ họa ngay lập tức</a:t>
            </a:r>
            <a:endParaRPr lang="en-US" sz="2000" dirty="0">
              <a:latin typeface="Roboto Medium" panose="02000000000000000000" pitchFamily="2" charset="0"/>
              <a:ea typeface="Roboto Medium" panose="02000000000000000000" pitchFamily="2" charset="0"/>
              <a:cs typeface="Roboto Medium" panose="02000000000000000000" pitchFamily="2" charset="0"/>
            </a:endParaRPr>
          </a:p>
          <a:p>
            <a:pPr marL="285739" indent="-285739">
              <a:lnSpc>
                <a:spcPts val="2958"/>
              </a:lnSpc>
              <a:buFontTx/>
              <a:buChar char="-"/>
            </a:pPr>
            <a:endParaRPr lang="vi-VN" sz="2333" dirty="0">
              <a:solidFill>
                <a:srgbClr val="303030"/>
              </a:solidFill>
              <a:highlight>
                <a:srgbClr val="FFFFFF"/>
              </a:highlight>
              <a:latin typeface="Roboto Medium" panose="02000000000000000000" pitchFamily="2" charset="0"/>
              <a:ea typeface="Roboto Medium" panose="02000000000000000000" pitchFamily="2" charset="0"/>
              <a:cs typeface="Roboto Medium" panose="02000000000000000000" pitchFamily="2" charset="0"/>
            </a:endParaRPr>
          </a:p>
          <a:p>
            <a:pPr marL="285739" indent="-285739">
              <a:lnSpc>
                <a:spcPts val="2958"/>
              </a:lnSpc>
              <a:buFontTx/>
              <a:buChar char="-"/>
            </a:pPr>
            <a:endParaRPr lang="vi-VN" sz="2333" dirty="0">
              <a:solidFill>
                <a:srgbClr val="303030"/>
              </a:solidFill>
              <a:highlight>
                <a:srgbClr val="FFFFFF"/>
              </a:highlight>
              <a:latin typeface="Roboto Medium" panose="02000000000000000000" pitchFamily="2" charset="0"/>
              <a:ea typeface="Roboto Medium" panose="02000000000000000000" pitchFamily="2" charset="0"/>
              <a:cs typeface="Roboto Medium" panose="02000000000000000000" pitchFamily="2" charset="0"/>
            </a:endParaRPr>
          </a:p>
        </p:txBody>
      </p:sp>
    </p:spTree>
    <p:extLst>
      <p:ext uri="{BB962C8B-B14F-4D97-AF65-F5344CB8AC3E}">
        <p14:creationId xmlns:p14="http://schemas.microsoft.com/office/powerpoint/2010/main" val="2739165793"/>
      </p:ext>
    </p:extLst>
  </p:cSld>
  <p:clrMapOvr>
    <a:masterClrMapping/>
  </p:clrMapOvr>
</p:sld>
</file>

<file path=ppt/theme/theme1.xml><?xml version="1.0" encoding="utf-8"?>
<a:theme xmlns:a="http://schemas.openxmlformats.org/drawingml/2006/main" name="Theme9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 gioi thieu ezCheck 3.2- print</Template>
  <TotalTime>71292</TotalTime>
  <Words>6760</Words>
  <Application>Microsoft Office PowerPoint</Application>
  <PresentationFormat>Widescreen</PresentationFormat>
  <Paragraphs>418</Paragraphs>
  <Slides>36</Slides>
  <Notes>35</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Arial</vt:lpstr>
      <vt:lpstr>Calibri</vt:lpstr>
      <vt:lpstr>Consolas</vt:lpstr>
      <vt:lpstr>Courier New</vt:lpstr>
      <vt:lpstr>Google Sans Text</vt:lpstr>
      <vt:lpstr>Montserrat Black</vt:lpstr>
      <vt:lpstr>Montserrat Light</vt:lpstr>
      <vt:lpstr>Roboto Medium</vt:lpstr>
      <vt:lpstr>Symbol</vt:lpstr>
      <vt:lpstr>Tahoma</vt:lpstr>
      <vt:lpstr>Theme9a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VIỆN CÔNG NGHỆ THÔNG TIN VÀ TRUYỀN THÔNG CDIT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Giải pháp đột phá trong việc xác thực nguồn gốc nông phẩm</dc:title>
  <dc:creator>Lenovo</dc:creator>
  <cp:lastModifiedBy>Tuấn Anh</cp:lastModifiedBy>
  <cp:revision>788</cp:revision>
  <dcterms:created xsi:type="dcterms:W3CDTF">2006-08-16T00:00:00Z</dcterms:created>
  <dcterms:modified xsi:type="dcterms:W3CDTF">2026-01-13T10:05:48Z</dcterms:modified>
</cp:coreProperties>
</file>